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1"/>
  </p:notesMasterIdLst>
  <p:handoutMasterIdLst>
    <p:handoutMasterId r:id="rId42"/>
  </p:handoutMasterIdLst>
  <p:sldIdLst>
    <p:sldId id="256" r:id="rId3"/>
    <p:sldId id="296" r:id="rId4"/>
    <p:sldId id="257" r:id="rId5"/>
    <p:sldId id="298" r:id="rId6"/>
    <p:sldId id="258" r:id="rId7"/>
    <p:sldId id="292" r:id="rId8"/>
    <p:sldId id="259" r:id="rId9"/>
    <p:sldId id="299" r:id="rId10"/>
    <p:sldId id="260" r:id="rId11"/>
    <p:sldId id="261" r:id="rId12"/>
    <p:sldId id="262" r:id="rId13"/>
    <p:sldId id="263" r:id="rId14"/>
    <p:sldId id="293" r:id="rId15"/>
    <p:sldId id="264" r:id="rId16"/>
    <p:sldId id="265" r:id="rId17"/>
    <p:sldId id="266" r:id="rId18"/>
    <p:sldId id="267" r:id="rId19"/>
    <p:sldId id="268" r:id="rId20"/>
    <p:sldId id="269" r:id="rId21"/>
    <p:sldId id="270" r:id="rId22"/>
    <p:sldId id="285" r:id="rId23"/>
    <p:sldId id="271" r:id="rId24"/>
    <p:sldId id="272" r:id="rId25"/>
    <p:sldId id="273" r:id="rId26"/>
    <p:sldId id="274" r:id="rId27"/>
    <p:sldId id="300" r:id="rId28"/>
    <p:sldId id="275" r:id="rId29"/>
    <p:sldId id="288" r:id="rId30"/>
    <p:sldId id="277" r:id="rId31"/>
    <p:sldId id="278" r:id="rId32"/>
    <p:sldId id="279" r:id="rId33"/>
    <p:sldId id="291" r:id="rId34"/>
    <p:sldId id="280" r:id="rId35"/>
    <p:sldId id="301" r:id="rId36"/>
    <p:sldId id="276" r:id="rId37"/>
    <p:sldId id="294" r:id="rId38"/>
    <p:sldId id="295" r:id="rId39"/>
    <p:sldId id="303" r:id="rId40"/>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15" autoAdjust="0"/>
    <p:restoredTop sz="86452" autoAdjust="0"/>
  </p:normalViewPr>
  <p:slideViewPr>
    <p:cSldViewPr>
      <p:cViewPr>
        <p:scale>
          <a:sx n="67" d="100"/>
          <a:sy n="67" d="100"/>
        </p:scale>
        <p:origin x="-226" y="-168"/>
      </p:cViewPr>
      <p:guideLst>
        <p:guide orient="horz" pos="2160"/>
        <p:guide pos="2880"/>
      </p:guideLst>
    </p:cSldViewPr>
  </p:slideViewPr>
  <p:outlineViewPr>
    <p:cViewPr>
      <p:scale>
        <a:sx n="33" d="100"/>
        <a:sy n="33" d="100"/>
      </p:scale>
      <p:origin x="53" y="42389"/>
    </p:cViewPr>
  </p:outlineViewPr>
  <p:notesTextViewPr>
    <p:cViewPr>
      <p:scale>
        <a:sx n="100" d="100"/>
        <a:sy n="100" d="100"/>
      </p:scale>
      <p:origin x="0" y="0"/>
    </p:cViewPr>
  </p:notesTextViewPr>
  <p:notesViewPr>
    <p:cSldViewPr>
      <p:cViewPr varScale="1">
        <p:scale>
          <a:sx n="81" d="100"/>
          <a:sy n="81" d="100"/>
        </p:scale>
        <p:origin x="-2088" y="-78"/>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5A721B00-6FC2-41C5-8CC8-B9EEA04C504C}" type="datetimeFigureOut">
              <a:rPr lang="en-US" smtClean="0"/>
              <a:pPr/>
              <a:t>6/28/2017</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23498FED-E309-4234-8533-7FE78C077757}" type="slidenum">
              <a:rPr lang="en-US" smtClean="0"/>
              <a:pPr/>
              <a:t>‹#›</a:t>
            </a:fld>
            <a:endParaRPr lang="en-US"/>
          </a:p>
        </p:txBody>
      </p:sp>
    </p:spTree>
    <p:extLst>
      <p:ext uri="{BB962C8B-B14F-4D97-AF65-F5344CB8AC3E}">
        <p14:creationId xmlns:p14="http://schemas.microsoft.com/office/powerpoint/2010/main" val="32278520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E964F934-0B1F-4A2D-B327-660F7F58F120}" type="datetimeFigureOut">
              <a:rPr lang="en-US" smtClean="0"/>
              <a:pPr/>
              <a:t>6/28/2017</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404592BD-A84E-44A3-8DF7-E6ED0C1DA784}" type="slidenum">
              <a:rPr lang="en-US" smtClean="0"/>
              <a:pPr/>
              <a:t>‹#›</a:t>
            </a:fld>
            <a:endParaRPr lang="en-US"/>
          </a:p>
        </p:txBody>
      </p:sp>
    </p:spTree>
    <p:extLst>
      <p:ext uri="{BB962C8B-B14F-4D97-AF65-F5344CB8AC3E}">
        <p14:creationId xmlns:p14="http://schemas.microsoft.com/office/powerpoint/2010/main" val="961510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4592BD-A84E-44A3-8DF7-E6ED0C1DA784}" type="slidenum">
              <a:rPr lang="en-US" smtClean="0"/>
              <a:pPr/>
              <a:t>1</a:t>
            </a:fld>
            <a:endParaRPr lang="en-US"/>
          </a:p>
        </p:txBody>
      </p:sp>
    </p:spTree>
    <p:extLst>
      <p:ext uri="{BB962C8B-B14F-4D97-AF65-F5344CB8AC3E}">
        <p14:creationId xmlns:p14="http://schemas.microsoft.com/office/powerpoint/2010/main" val="1303384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13</a:t>
            </a:fld>
            <a:endParaRPr lang="en-US"/>
          </a:p>
        </p:txBody>
      </p:sp>
    </p:spTree>
    <p:extLst>
      <p:ext uri="{BB962C8B-B14F-4D97-AF65-F5344CB8AC3E}">
        <p14:creationId xmlns:p14="http://schemas.microsoft.com/office/powerpoint/2010/main" val="3411511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14</a:t>
            </a:fld>
            <a:endParaRPr lang="en-US"/>
          </a:p>
        </p:txBody>
      </p:sp>
    </p:spTree>
    <p:extLst>
      <p:ext uri="{BB962C8B-B14F-4D97-AF65-F5344CB8AC3E}">
        <p14:creationId xmlns:p14="http://schemas.microsoft.com/office/powerpoint/2010/main" val="1832867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15</a:t>
            </a:fld>
            <a:endParaRPr lang="en-US"/>
          </a:p>
        </p:txBody>
      </p:sp>
    </p:spTree>
    <p:extLst>
      <p:ext uri="{BB962C8B-B14F-4D97-AF65-F5344CB8AC3E}">
        <p14:creationId xmlns:p14="http://schemas.microsoft.com/office/powerpoint/2010/main" val="4251320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16</a:t>
            </a:fld>
            <a:endParaRPr lang="en-US"/>
          </a:p>
        </p:txBody>
      </p:sp>
    </p:spTree>
    <p:extLst>
      <p:ext uri="{BB962C8B-B14F-4D97-AF65-F5344CB8AC3E}">
        <p14:creationId xmlns:p14="http://schemas.microsoft.com/office/powerpoint/2010/main" val="2780034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17</a:t>
            </a:fld>
            <a:endParaRPr lang="en-US"/>
          </a:p>
        </p:txBody>
      </p:sp>
    </p:spTree>
    <p:extLst>
      <p:ext uri="{BB962C8B-B14F-4D97-AF65-F5344CB8AC3E}">
        <p14:creationId xmlns:p14="http://schemas.microsoft.com/office/powerpoint/2010/main" val="19068725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18</a:t>
            </a:fld>
            <a:endParaRPr lang="en-US"/>
          </a:p>
        </p:txBody>
      </p:sp>
    </p:spTree>
    <p:extLst>
      <p:ext uri="{BB962C8B-B14F-4D97-AF65-F5344CB8AC3E}">
        <p14:creationId xmlns:p14="http://schemas.microsoft.com/office/powerpoint/2010/main" val="3311766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19</a:t>
            </a:fld>
            <a:endParaRPr lang="en-US"/>
          </a:p>
        </p:txBody>
      </p:sp>
    </p:spTree>
    <p:extLst>
      <p:ext uri="{BB962C8B-B14F-4D97-AF65-F5344CB8AC3E}">
        <p14:creationId xmlns:p14="http://schemas.microsoft.com/office/powerpoint/2010/main" val="1346400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20</a:t>
            </a:fld>
            <a:endParaRPr lang="en-US"/>
          </a:p>
        </p:txBody>
      </p:sp>
    </p:spTree>
    <p:extLst>
      <p:ext uri="{BB962C8B-B14F-4D97-AF65-F5344CB8AC3E}">
        <p14:creationId xmlns:p14="http://schemas.microsoft.com/office/powerpoint/2010/main" val="42257784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21</a:t>
            </a:fld>
            <a:endParaRPr lang="en-US"/>
          </a:p>
        </p:txBody>
      </p:sp>
    </p:spTree>
    <p:extLst>
      <p:ext uri="{BB962C8B-B14F-4D97-AF65-F5344CB8AC3E}">
        <p14:creationId xmlns:p14="http://schemas.microsoft.com/office/powerpoint/2010/main" val="1997353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22</a:t>
            </a:fld>
            <a:endParaRPr lang="en-US"/>
          </a:p>
        </p:txBody>
      </p:sp>
    </p:spTree>
    <p:extLst>
      <p:ext uri="{BB962C8B-B14F-4D97-AF65-F5344CB8AC3E}">
        <p14:creationId xmlns:p14="http://schemas.microsoft.com/office/powerpoint/2010/main" val="2312711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3</a:t>
            </a:fld>
            <a:endParaRPr lang="en-US"/>
          </a:p>
        </p:txBody>
      </p:sp>
    </p:spTree>
    <p:extLst>
      <p:ext uri="{BB962C8B-B14F-4D97-AF65-F5344CB8AC3E}">
        <p14:creationId xmlns:p14="http://schemas.microsoft.com/office/powerpoint/2010/main" val="789987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23</a:t>
            </a:fld>
            <a:endParaRPr lang="en-US"/>
          </a:p>
        </p:txBody>
      </p:sp>
    </p:spTree>
    <p:extLst>
      <p:ext uri="{BB962C8B-B14F-4D97-AF65-F5344CB8AC3E}">
        <p14:creationId xmlns:p14="http://schemas.microsoft.com/office/powerpoint/2010/main" val="1569274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24</a:t>
            </a:fld>
            <a:endParaRPr lang="en-US"/>
          </a:p>
        </p:txBody>
      </p:sp>
    </p:spTree>
    <p:extLst>
      <p:ext uri="{BB962C8B-B14F-4D97-AF65-F5344CB8AC3E}">
        <p14:creationId xmlns:p14="http://schemas.microsoft.com/office/powerpoint/2010/main" val="3571172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25</a:t>
            </a:fld>
            <a:endParaRPr lang="en-US"/>
          </a:p>
        </p:txBody>
      </p:sp>
    </p:spTree>
    <p:extLst>
      <p:ext uri="{BB962C8B-B14F-4D97-AF65-F5344CB8AC3E}">
        <p14:creationId xmlns:p14="http://schemas.microsoft.com/office/powerpoint/2010/main" val="1465213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27</a:t>
            </a:fld>
            <a:endParaRPr lang="en-US"/>
          </a:p>
        </p:txBody>
      </p:sp>
    </p:spTree>
    <p:extLst>
      <p:ext uri="{BB962C8B-B14F-4D97-AF65-F5344CB8AC3E}">
        <p14:creationId xmlns:p14="http://schemas.microsoft.com/office/powerpoint/2010/main" val="13826341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28</a:t>
            </a:fld>
            <a:endParaRPr lang="en-US"/>
          </a:p>
        </p:txBody>
      </p:sp>
    </p:spTree>
    <p:extLst>
      <p:ext uri="{BB962C8B-B14F-4D97-AF65-F5344CB8AC3E}">
        <p14:creationId xmlns:p14="http://schemas.microsoft.com/office/powerpoint/2010/main" val="2936100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29</a:t>
            </a:fld>
            <a:endParaRPr lang="en-US"/>
          </a:p>
        </p:txBody>
      </p:sp>
    </p:spTree>
    <p:extLst>
      <p:ext uri="{BB962C8B-B14F-4D97-AF65-F5344CB8AC3E}">
        <p14:creationId xmlns:p14="http://schemas.microsoft.com/office/powerpoint/2010/main" val="17476998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30</a:t>
            </a:fld>
            <a:endParaRPr lang="en-US"/>
          </a:p>
        </p:txBody>
      </p:sp>
    </p:spTree>
    <p:extLst>
      <p:ext uri="{BB962C8B-B14F-4D97-AF65-F5344CB8AC3E}">
        <p14:creationId xmlns:p14="http://schemas.microsoft.com/office/powerpoint/2010/main" val="39603007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31</a:t>
            </a:fld>
            <a:endParaRPr lang="en-US"/>
          </a:p>
        </p:txBody>
      </p:sp>
    </p:spTree>
    <p:extLst>
      <p:ext uri="{BB962C8B-B14F-4D97-AF65-F5344CB8AC3E}">
        <p14:creationId xmlns:p14="http://schemas.microsoft.com/office/powerpoint/2010/main" val="2991937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32</a:t>
            </a:fld>
            <a:endParaRPr lang="en-US"/>
          </a:p>
        </p:txBody>
      </p:sp>
    </p:spTree>
    <p:extLst>
      <p:ext uri="{BB962C8B-B14F-4D97-AF65-F5344CB8AC3E}">
        <p14:creationId xmlns:p14="http://schemas.microsoft.com/office/powerpoint/2010/main" val="3691456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33</a:t>
            </a:fld>
            <a:endParaRPr lang="en-US"/>
          </a:p>
        </p:txBody>
      </p:sp>
    </p:spTree>
    <p:extLst>
      <p:ext uri="{BB962C8B-B14F-4D97-AF65-F5344CB8AC3E}">
        <p14:creationId xmlns:p14="http://schemas.microsoft.com/office/powerpoint/2010/main" val="3938630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5</a:t>
            </a:fld>
            <a:endParaRPr lang="en-US"/>
          </a:p>
        </p:txBody>
      </p:sp>
    </p:spTree>
    <p:extLst>
      <p:ext uri="{BB962C8B-B14F-4D97-AF65-F5344CB8AC3E}">
        <p14:creationId xmlns:p14="http://schemas.microsoft.com/office/powerpoint/2010/main" val="5430377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35</a:t>
            </a:fld>
            <a:endParaRPr lang="en-US"/>
          </a:p>
        </p:txBody>
      </p:sp>
    </p:spTree>
    <p:extLst>
      <p:ext uri="{BB962C8B-B14F-4D97-AF65-F5344CB8AC3E}">
        <p14:creationId xmlns:p14="http://schemas.microsoft.com/office/powerpoint/2010/main" val="14012737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36</a:t>
            </a:fld>
            <a:endParaRPr lang="en-US"/>
          </a:p>
        </p:txBody>
      </p:sp>
    </p:spTree>
    <p:extLst>
      <p:ext uri="{BB962C8B-B14F-4D97-AF65-F5344CB8AC3E}">
        <p14:creationId xmlns:p14="http://schemas.microsoft.com/office/powerpoint/2010/main" val="25479502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37</a:t>
            </a:fld>
            <a:endParaRPr lang="en-US"/>
          </a:p>
        </p:txBody>
      </p:sp>
    </p:spTree>
    <p:extLst>
      <p:ext uri="{BB962C8B-B14F-4D97-AF65-F5344CB8AC3E}">
        <p14:creationId xmlns:p14="http://schemas.microsoft.com/office/powerpoint/2010/main" val="3049732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6</a:t>
            </a:fld>
            <a:endParaRPr lang="en-US"/>
          </a:p>
        </p:txBody>
      </p:sp>
    </p:spTree>
    <p:extLst>
      <p:ext uri="{BB962C8B-B14F-4D97-AF65-F5344CB8AC3E}">
        <p14:creationId xmlns:p14="http://schemas.microsoft.com/office/powerpoint/2010/main" val="1882550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7</a:t>
            </a:fld>
            <a:endParaRPr lang="en-US"/>
          </a:p>
        </p:txBody>
      </p:sp>
    </p:spTree>
    <p:extLst>
      <p:ext uri="{BB962C8B-B14F-4D97-AF65-F5344CB8AC3E}">
        <p14:creationId xmlns:p14="http://schemas.microsoft.com/office/powerpoint/2010/main" val="4228665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9</a:t>
            </a:fld>
            <a:endParaRPr lang="en-US"/>
          </a:p>
        </p:txBody>
      </p:sp>
    </p:spTree>
    <p:extLst>
      <p:ext uri="{BB962C8B-B14F-4D97-AF65-F5344CB8AC3E}">
        <p14:creationId xmlns:p14="http://schemas.microsoft.com/office/powerpoint/2010/main" val="367132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10</a:t>
            </a:fld>
            <a:endParaRPr lang="en-US"/>
          </a:p>
        </p:txBody>
      </p:sp>
    </p:spTree>
    <p:extLst>
      <p:ext uri="{BB962C8B-B14F-4D97-AF65-F5344CB8AC3E}">
        <p14:creationId xmlns:p14="http://schemas.microsoft.com/office/powerpoint/2010/main" val="3634868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11</a:t>
            </a:fld>
            <a:endParaRPr lang="en-US"/>
          </a:p>
        </p:txBody>
      </p:sp>
    </p:spTree>
    <p:extLst>
      <p:ext uri="{BB962C8B-B14F-4D97-AF65-F5344CB8AC3E}">
        <p14:creationId xmlns:p14="http://schemas.microsoft.com/office/powerpoint/2010/main" val="3167616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4592BD-A84E-44A3-8DF7-E6ED0C1DA784}" type="slidenum">
              <a:rPr lang="en-US" smtClean="0"/>
              <a:pPr/>
              <a:t>12</a:t>
            </a:fld>
            <a:endParaRPr lang="en-US"/>
          </a:p>
        </p:txBody>
      </p:sp>
    </p:spTree>
    <p:extLst>
      <p:ext uri="{BB962C8B-B14F-4D97-AF65-F5344CB8AC3E}">
        <p14:creationId xmlns:p14="http://schemas.microsoft.com/office/powerpoint/2010/main" val="1809730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5" name="Rectangle 44"/>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p:cNvGrpSpPr/>
          <p:nvPr userDrawn="1"/>
        </p:nvGrpSpPr>
        <p:grpSpPr>
          <a:xfrm>
            <a:off x="0" y="2267858"/>
            <a:ext cx="4191000" cy="4590144"/>
            <a:chOff x="-1" y="1600199"/>
            <a:chExt cx="4501019" cy="5257801"/>
          </a:xfrm>
        </p:grpSpPr>
        <p:sp>
          <p:nvSpPr>
            <p:cNvPr id="39" name="Freeform 7"/>
            <p:cNvSpPr>
              <a:spLocks/>
            </p:cNvSpPr>
            <p:nvPr userDrawn="1"/>
          </p:nvSpPr>
          <p:spPr bwMode="auto">
            <a:xfrm>
              <a:off x="-1" y="1600199"/>
              <a:ext cx="4127498" cy="2514600"/>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8"/>
            <p:cNvSpPr>
              <a:spLocks/>
            </p:cNvSpPr>
            <p:nvPr userDrawn="1"/>
          </p:nvSpPr>
          <p:spPr bwMode="auto">
            <a:xfrm>
              <a:off x="-1" y="3581398"/>
              <a:ext cx="1600200" cy="3276599"/>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9"/>
            <p:cNvSpPr>
              <a:spLocks/>
            </p:cNvSpPr>
            <p:nvPr userDrawn="1"/>
          </p:nvSpPr>
          <p:spPr bwMode="auto">
            <a:xfrm>
              <a:off x="0" y="2438399"/>
              <a:ext cx="2895599" cy="2154237"/>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0"/>
            <p:cNvSpPr>
              <a:spLocks/>
            </p:cNvSpPr>
            <p:nvPr userDrawn="1"/>
          </p:nvSpPr>
          <p:spPr bwMode="auto">
            <a:xfrm>
              <a:off x="1224419" y="3886199"/>
              <a:ext cx="3276599" cy="2971800"/>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1"/>
            <p:cNvSpPr>
              <a:spLocks/>
            </p:cNvSpPr>
            <p:nvPr userDrawn="1"/>
          </p:nvSpPr>
          <p:spPr bwMode="auto">
            <a:xfrm>
              <a:off x="876758" y="3994150"/>
              <a:ext cx="1719262" cy="2863850"/>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7" name="Freeform 46"/>
          <p:cNvSpPr>
            <a:spLocks/>
          </p:cNvSpPr>
          <p:nvPr userDrawn="1"/>
        </p:nvSpPr>
        <p:spPr bwMode="auto">
          <a:xfrm>
            <a:off x="7543800" y="0"/>
            <a:ext cx="1600201" cy="2209800"/>
          </a:xfrm>
          <a:custGeom>
            <a:avLst/>
            <a:gdLst/>
            <a:ahLst/>
            <a:cxnLst>
              <a:cxn ang="0">
                <a:pos x="0" y="0"/>
              </a:cxn>
              <a:cxn ang="0">
                <a:pos x="1432" y="0"/>
              </a:cxn>
              <a:cxn ang="0">
                <a:pos x="1432" y="3492"/>
              </a:cxn>
              <a:cxn ang="0">
                <a:pos x="1419" y="3252"/>
              </a:cxn>
              <a:cxn ang="0">
                <a:pos x="1406" y="3024"/>
              </a:cxn>
              <a:cxn ang="0">
                <a:pos x="1393" y="2807"/>
              </a:cxn>
              <a:cxn ang="0">
                <a:pos x="1379" y="2601"/>
              </a:cxn>
              <a:cxn ang="0">
                <a:pos x="1364" y="2407"/>
              </a:cxn>
              <a:cxn ang="0">
                <a:pos x="1348" y="2222"/>
              </a:cxn>
              <a:cxn ang="0">
                <a:pos x="1330" y="2047"/>
              </a:cxn>
              <a:cxn ang="0">
                <a:pos x="1311" y="1881"/>
              </a:cxn>
              <a:cxn ang="0">
                <a:pos x="1291" y="1726"/>
              </a:cxn>
              <a:cxn ang="0">
                <a:pos x="1268" y="1580"/>
              </a:cxn>
              <a:cxn ang="0">
                <a:pos x="1245" y="1442"/>
              </a:cxn>
              <a:cxn ang="0">
                <a:pos x="1218" y="1313"/>
              </a:cxn>
              <a:cxn ang="0">
                <a:pos x="1190" y="1192"/>
              </a:cxn>
              <a:cxn ang="0">
                <a:pos x="1158" y="1078"/>
              </a:cxn>
              <a:cxn ang="0">
                <a:pos x="1125" y="973"/>
              </a:cxn>
              <a:cxn ang="0">
                <a:pos x="1089" y="873"/>
              </a:cxn>
              <a:cxn ang="0">
                <a:pos x="1049" y="781"/>
              </a:cxn>
              <a:cxn ang="0">
                <a:pos x="1007" y="696"/>
              </a:cxn>
              <a:cxn ang="0">
                <a:pos x="962" y="617"/>
              </a:cxn>
              <a:cxn ang="0">
                <a:pos x="913" y="544"/>
              </a:cxn>
              <a:cxn ang="0">
                <a:pos x="860" y="475"/>
              </a:cxn>
              <a:cxn ang="0">
                <a:pos x="804" y="413"/>
              </a:cxn>
              <a:cxn ang="0">
                <a:pos x="744" y="354"/>
              </a:cxn>
              <a:cxn ang="0">
                <a:pos x="680" y="301"/>
              </a:cxn>
              <a:cxn ang="0">
                <a:pos x="611" y="252"/>
              </a:cxn>
              <a:cxn ang="0">
                <a:pos x="539" y="206"/>
              </a:cxn>
              <a:cxn ang="0">
                <a:pos x="461" y="165"/>
              </a:cxn>
              <a:cxn ang="0">
                <a:pos x="379" y="128"/>
              </a:cxn>
              <a:cxn ang="0">
                <a:pos x="292" y="92"/>
              </a:cxn>
              <a:cxn ang="0">
                <a:pos x="200" y="59"/>
              </a:cxn>
              <a:cxn ang="0">
                <a:pos x="103" y="28"/>
              </a:cxn>
              <a:cxn ang="0">
                <a:pos x="0" y="0"/>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userDrawn="1"/>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userDrawn="1">
            <p:ph type="ctrTitle"/>
          </p:nvPr>
        </p:nvSpPr>
        <p:spPr>
          <a:xfrm>
            <a:off x="990600" y="1116449"/>
            <a:ext cx="6858000" cy="707886"/>
          </a:xfrm>
        </p:spPr>
        <p:txBody>
          <a:bodyPr wrap="square">
            <a:spAutoFit/>
          </a:bodyPr>
          <a:lstStyle>
            <a:lvl1pPr algn="r">
              <a:defRPr sz="4000">
                <a:solidFill>
                  <a:schemeClr val="accent2">
                    <a:lumMod val="75000"/>
                  </a:schemeClr>
                </a:solidFill>
              </a:defRPr>
            </a:lvl1pPr>
          </a:lstStyle>
          <a:p>
            <a:r>
              <a:rPr lang="en-US" smtClean="0"/>
              <a:t>Click to edit Master title style</a:t>
            </a:r>
            <a:endParaRPr lang="en-US" dirty="0"/>
          </a:p>
        </p:txBody>
      </p:sp>
      <p:sp>
        <p:nvSpPr>
          <p:cNvPr id="3" name="Subtitle 2"/>
          <p:cNvSpPr>
            <a:spLocks noGrp="1"/>
          </p:cNvSpPr>
          <p:nvPr userDrawn="1">
            <p:ph type="subTitle" idx="1"/>
          </p:nvPr>
        </p:nvSpPr>
        <p:spPr>
          <a:xfrm>
            <a:off x="990600" y="1900535"/>
            <a:ext cx="6858000" cy="461665"/>
          </a:xfrm>
        </p:spPr>
        <p:txBody>
          <a:bodyPr wrap="square">
            <a:spAutoFit/>
          </a:bodyPr>
          <a:lstStyle>
            <a:lvl1pPr marL="0" indent="0" algn="r">
              <a:buNone/>
              <a:defRPr sz="2400">
                <a:solidFill>
                  <a:schemeClr val="accent1">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userDrawn="1">
            <p:ph type="dt" sz="half" idx="10"/>
          </p:nvPr>
        </p:nvSpPr>
        <p:spPr/>
        <p:txBody>
          <a:bodyPr/>
          <a:lstStyle/>
          <a:p>
            <a:fld id="{FF6F1548-A370-498C-A14B-E715C2319CD9}" type="datetimeFigureOut">
              <a:rPr lang="en-US" smtClean="0"/>
              <a:pPr/>
              <a:t>6/28/2017</a:t>
            </a:fld>
            <a:endParaRPr lang="en-US"/>
          </a:p>
        </p:txBody>
      </p:sp>
      <p:sp>
        <p:nvSpPr>
          <p:cNvPr id="5" name="Footer Placeholder 4"/>
          <p:cNvSpPr>
            <a:spLocks noGrp="1"/>
          </p:cNvSpPr>
          <p:nvPr userDrawn="1">
            <p:ph type="ftr" sz="quarter" idx="11"/>
          </p:nvPr>
        </p:nvSpPr>
        <p:spPr/>
        <p:txBody>
          <a:bodyPr/>
          <a:lstStyle/>
          <a:p>
            <a:endParaRPr lang="en-US" dirty="0"/>
          </a:p>
        </p:txBody>
      </p:sp>
      <p:sp>
        <p:nvSpPr>
          <p:cNvPr id="6" name="Slide Number Placeholder 5"/>
          <p:cNvSpPr>
            <a:spLocks noGrp="1"/>
          </p:cNvSpPr>
          <p:nvPr userDrawn="1">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6F1548-A370-498C-A14B-E715C2319CD9}" type="datetimeFigureOut">
              <a:rPr lang="en-US" smtClean="0"/>
              <a:pPr/>
              <a:t>6/28/2017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6F1548-A370-498C-A14B-E715C2319CD9}" type="datetimeFigureOut">
              <a:rPr lang="en-US" smtClean="0"/>
              <a:pPr/>
              <a:t>6/28/2017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6F1548-A370-498C-A14B-E715C2319CD9}" type="datetimeFigureOut">
              <a:rPr lang="en-US" smtClean="0"/>
              <a:pPr/>
              <a:t>6/28/2017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6F1548-A370-498C-A14B-E715C2319CD9}" type="datetimeFigureOut">
              <a:rPr lang="en-US" smtClean="0"/>
              <a:pPr/>
              <a:t>6/28/2017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F6F1548-A370-498C-A14B-E715C2319CD9}" type="datetimeFigureOut">
              <a:rPr lang="en-US" smtClean="0"/>
              <a:pPr/>
              <a:t>6/28/2017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F6F1548-A370-498C-A14B-E715C2319CD9}" type="datetimeFigureOut">
              <a:rPr lang="en-US" smtClean="0"/>
              <a:pPr/>
              <a:t>6/28/2017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F6F1548-A370-498C-A14B-E715C2319CD9}" type="datetimeFigureOut">
              <a:rPr lang="en-US" smtClean="0"/>
              <a:pPr/>
              <a:t>6/28/2017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6F1548-A370-498C-A14B-E715C2319CD9}" type="datetimeFigureOut">
              <a:rPr lang="en-US" smtClean="0"/>
              <a:pPr/>
              <a:t>6/28/2017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6F1548-A370-498C-A14B-E715C2319CD9}" type="datetimeFigureOut">
              <a:rPr lang="en-US" smtClean="0"/>
              <a:pPr/>
              <a:t>6/28/2017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6F1548-A370-498C-A14B-E715C2319CD9}" type="datetimeFigureOut">
              <a:rPr lang="en-US" smtClean="0"/>
              <a:pPr/>
              <a:t>6/28/2017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6F1548-A370-498C-A14B-E715C2319CD9}" type="datetimeFigureOut">
              <a:rPr lang="en-US" smtClean="0"/>
              <a:pPr/>
              <a:t>6/28/2017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grpSp>
        <p:nvGrpSpPr>
          <p:cNvPr id="33" name="Group 32"/>
          <p:cNvGrpSpPr/>
          <p:nvPr/>
        </p:nvGrpSpPr>
        <p:grpSpPr>
          <a:xfrm>
            <a:off x="0" y="0"/>
            <a:ext cx="9144001" cy="6858000"/>
            <a:chOff x="0" y="0"/>
            <a:chExt cx="9144001" cy="6858000"/>
          </a:xfrm>
        </p:grpSpPr>
        <p:sp>
          <p:nvSpPr>
            <p:cNvPr id="8" name="Rectangle 7"/>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a:spLocks/>
            </p:cNvSpPr>
            <p:nvPr userDrawn="1"/>
          </p:nvSpPr>
          <p:spPr bwMode="auto">
            <a:xfrm>
              <a:off x="7543800" y="0"/>
              <a:ext cx="1600201" cy="2209800"/>
            </a:xfrm>
            <a:custGeom>
              <a:avLst/>
              <a:gdLst/>
              <a:ahLst/>
              <a:cxnLst>
                <a:cxn ang="0">
                  <a:pos x="0" y="0"/>
                </a:cxn>
                <a:cxn ang="0">
                  <a:pos x="1432" y="0"/>
                </a:cxn>
                <a:cxn ang="0">
                  <a:pos x="1432" y="3492"/>
                </a:cxn>
                <a:cxn ang="0">
                  <a:pos x="1419" y="3252"/>
                </a:cxn>
                <a:cxn ang="0">
                  <a:pos x="1406" y="3024"/>
                </a:cxn>
                <a:cxn ang="0">
                  <a:pos x="1393" y="2807"/>
                </a:cxn>
                <a:cxn ang="0">
                  <a:pos x="1379" y="2601"/>
                </a:cxn>
                <a:cxn ang="0">
                  <a:pos x="1364" y="2407"/>
                </a:cxn>
                <a:cxn ang="0">
                  <a:pos x="1348" y="2222"/>
                </a:cxn>
                <a:cxn ang="0">
                  <a:pos x="1330" y="2047"/>
                </a:cxn>
                <a:cxn ang="0">
                  <a:pos x="1311" y="1881"/>
                </a:cxn>
                <a:cxn ang="0">
                  <a:pos x="1291" y="1726"/>
                </a:cxn>
                <a:cxn ang="0">
                  <a:pos x="1268" y="1580"/>
                </a:cxn>
                <a:cxn ang="0">
                  <a:pos x="1245" y="1442"/>
                </a:cxn>
                <a:cxn ang="0">
                  <a:pos x="1218" y="1313"/>
                </a:cxn>
                <a:cxn ang="0">
                  <a:pos x="1190" y="1192"/>
                </a:cxn>
                <a:cxn ang="0">
                  <a:pos x="1158" y="1078"/>
                </a:cxn>
                <a:cxn ang="0">
                  <a:pos x="1125" y="973"/>
                </a:cxn>
                <a:cxn ang="0">
                  <a:pos x="1089" y="873"/>
                </a:cxn>
                <a:cxn ang="0">
                  <a:pos x="1049" y="781"/>
                </a:cxn>
                <a:cxn ang="0">
                  <a:pos x="1007" y="696"/>
                </a:cxn>
                <a:cxn ang="0">
                  <a:pos x="962" y="617"/>
                </a:cxn>
                <a:cxn ang="0">
                  <a:pos x="913" y="544"/>
                </a:cxn>
                <a:cxn ang="0">
                  <a:pos x="860" y="475"/>
                </a:cxn>
                <a:cxn ang="0">
                  <a:pos x="804" y="413"/>
                </a:cxn>
                <a:cxn ang="0">
                  <a:pos x="744" y="354"/>
                </a:cxn>
                <a:cxn ang="0">
                  <a:pos x="680" y="301"/>
                </a:cxn>
                <a:cxn ang="0">
                  <a:pos x="611" y="252"/>
                </a:cxn>
                <a:cxn ang="0">
                  <a:pos x="539" y="206"/>
                </a:cxn>
                <a:cxn ang="0">
                  <a:pos x="461" y="165"/>
                </a:cxn>
                <a:cxn ang="0">
                  <a:pos x="379" y="128"/>
                </a:cxn>
                <a:cxn ang="0">
                  <a:pos x="292" y="92"/>
                </a:cxn>
                <a:cxn ang="0">
                  <a:pos x="200" y="59"/>
                </a:cxn>
                <a:cxn ang="0">
                  <a:pos x="103" y="28"/>
                </a:cxn>
                <a:cxn ang="0">
                  <a:pos x="0" y="0"/>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38F03A-58E1-4ECA-9024-348A9A81A53D}" type="slidenum">
              <a:rPr lang="en-US" smtClean="0"/>
              <a:pPr/>
              <a:t>‹#›</a:t>
            </a:fld>
            <a:endParaRPr lang="en-US"/>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2" name="Group 11"/>
          <p:cNvGrpSpPr/>
          <p:nvPr/>
        </p:nvGrpSpPr>
        <p:grpSpPr>
          <a:xfrm>
            <a:off x="0" y="2855091"/>
            <a:ext cx="3581400" cy="4002909"/>
            <a:chOff x="0" y="2533588"/>
            <a:chExt cx="8022336" cy="8966516"/>
          </a:xfrm>
        </p:grpSpPr>
        <p:sp>
          <p:nvSpPr>
            <p:cNvPr id="13" name="Freeform 7"/>
            <p:cNvSpPr>
              <a:spLocks/>
            </p:cNvSpPr>
            <p:nvPr userDrawn="1"/>
          </p:nvSpPr>
          <p:spPr bwMode="auto">
            <a:xfrm>
              <a:off x="0" y="2533588"/>
              <a:ext cx="4127500" cy="2514599"/>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userDrawn="1"/>
          </p:nvSpPr>
          <p:spPr bwMode="auto">
            <a:xfrm>
              <a:off x="0" y="4980432"/>
              <a:ext cx="3184026" cy="6519672"/>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9"/>
            <p:cNvSpPr>
              <a:spLocks/>
            </p:cNvSpPr>
            <p:nvPr userDrawn="1"/>
          </p:nvSpPr>
          <p:spPr bwMode="auto">
            <a:xfrm>
              <a:off x="0" y="3371787"/>
              <a:ext cx="2895599" cy="2154237"/>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0"/>
            <p:cNvSpPr>
              <a:spLocks/>
            </p:cNvSpPr>
            <p:nvPr userDrawn="1"/>
          </p:nvSpPr>
          <p:spPr bwMode="auto">
            <a:xfrm>
              <a:off x="1502664" y="5586916"/>
              <a:ext cx="6519672" cy="5913188"/>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1"/>
            <p:cNvSpPr>
              <a:spLocks/>
            </p:cNvSpPr>
            <p:nvPr userDrawn="1"/>
          </p:nvSpPr>
          <p:spPr bwMode="auto">
            <a:xfrm>
              <a:off x="1155002" y="5801712"/>
              <a:ext cx="3420932" cy="5698392"/>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4000" kern="1200">
          <a:solidFill>
            <a:schemeClr val="accent2">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accent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accent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accent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accent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90600" y="695117"/>
            <a:ext cx="7391400" cy="1323439"/>
          </a:xfrm>
        </p:spPr>
        <p:txBody>
          <a:bodyPr/>
          <a:lstStyle/>
          <a:p>
            <a:r>
              <a:rPr lang="en-US" b="1" dirty="0" smtClean="0">
                <a:solidFill>
                  <a:schemeClr val="tx1">
                    <a:lumMod val="75000"/>
                    <a:lumOff val="25000"/>
                  </a:schemeClr>
                </a:solidFill>
              </a:rPr>
              <a:t>Somerset County Youth Services Commission</a:t>
            </a:r>
            <a:endParaRPr lang="en-US" b="1" dirty="0">
              <a:solidFill>
                <a:schemeClr val="tx1">
                  <a:lumMod val="75000"/>
                  <a:lumOff val="25000"/>
                </a:schemeClr>
              </a:solidFill>
            </a:endParaRPr>
          </a:p>
        </p:txBody>
      </p:sp>
      <p:sp>
        <p:nvSpPr>
          <p:cNvPr id="5" name="Subtitle 4"/>
          <p:cNvSpPr>
            <a:spLocks noGrp="1"/>
          </p:cNvSpPr>
          <p:nvPr>
            <p:ph type="subTitle" idx="1"/>
          </p:nvPr>
        </p:nvSpPr>
        <p:spPr>
          <a:xfrm>
            <a:off x="304800" y="2514600"/>
            <a:ext cx="8458200" cy="1348061"/>
          </a:xfrm>
        </p:spPr>
        <p:txBody>
          <a:bodyPr/>
          <a:lstStyle/>
          <a:p>
            <a:r>
              <a:rPr lang="en-US" b="1" dirty="0" smtClean="0">
                <a:solidFill>
                  <a:schemeClr val="tx1">
                    <a:lumMod val="85000"/>
                    <a:lumOff val="15000"/>
                  </a:schemeClr>
                </a:solidFill>
              </a:rPr>
              <a:t>2018-2020 Comprehensive Youth Services Plan</a:t>
            </a:r>
          </a:p>
          <a:p>
            <a:endParaRPr lang="en-US" b="1" dirty="0" smtClean="0">
              <a:solidFill>
                <a:schemeClr val="tx1">
                  <a:lumMod val="85000"/>
                  <a:lumOff val="15000"/>
                </a:schemeClr>
              </a:solidFill>
            </a:endParaRPr>
          </a:p>
          <a:p>
            <a:r>
              <a:rPr lang="en-US" b="1" dirty="0" smtClean="0">
                <a:solidFill>
                  <a:schemeClr val="tx1">
                    <a:lumMod val="85000"/>
                    <a:lumOff val="15000"/>
                  </a:schemeClr>
                </a:solidFill>
              </a:rPr>
              <a:t> 2018 State/Community Partnership &amp; Family Court Application</a:t>
            </a:r>
            <a:endParaRPr lang="en-US" b="1"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tx1">
                    <a:lumMod val="85000"/>
                    <a:lumOff val="15000"/>
                  </a:schemeClr>
                </a:solidFill>
              </a:rPr>
              <a:t>LAW ENFORCEMENT</a:t>
            </a:r>
            <a:br>
              <a:rPr lang="en-US" b="1" dirty="0">
                <a:solidFill>
                  <a:schemeClr val="tx1">
                    <a:lumMod val="85000"/>
                    <a:lumOff val="15000"/>
                  </a:schemeClr>
                </a:solidFill>
              </a:rPr>
            </a:br>
            <a:r>
              <a:rPr lang="en-US" b="1" dirty="0" smtClean="0">
                <a:solidFill>
                  <a:schemeClr val="tx1">
                    <a:lumMod val="85000"/>
                    <a:lumOff val="15000"/>
                  </a:schemeClr>
                </a:solidFill>
              </a:rPr>
              <a:t>RECOMMENDATIONS</a:t>
            </a:r>
            <a:endParaRPr lang="en-US" b="1" dirty="0">
              <a:solidFill>
                <a:schemeClr val="tx1">
                  <a:lumMod val="85000"/>
                  <a:lumOff val="15000"/>
                </a:schemeClr>
              </a:solidFill>
            </a:endParaRPr>
          </a:p>
        </p:txBody>
      </p:sp>
      <p:sp>
        <p:nvSpPr>
          <p:cNvPr id="3" name="Content Placeholder 2"/>
          <p:cNvSpPr>
            <a:spLocks noGrp="1"/>
          </p:cNvSpPr>
          <p:nvPr>
            <p:ph idx="1"/>
          </p:nvPr>
        </p:nvSpPr>
        <p:spPr>
          <a:xfrm>
            <a:off x="457200" y="1600201"/>
            <a:ext cx="8229600" cy="5410199"/>
          </a:xfrm>
        </p:spPr>
        <p:txBody>
          <a:bodyPr>
            <a:noAutofit/>
          </a:bodyPr>
          <a:lstStyle/>
          <a:p>
            <a:r>
              <a:rPr lang="en-US" dirty="0" smtClean="0">
                <a:solidFill>
                  <a:schemeClr val="tx1"/>
                </a:solidFill>
              </a:rPr>
              <a:t>Sustain </a:t>
            </a:r>
            <a:r>
              <a:rPr lang="en-US" dirty="0">
                <a:solidFill>
                  <a:schemeClr val="tx1"/>
                </a:solidFill>
              </a:rPr>
              <a:t>the Station House Adjustment program currently funded with monies from the Juvenile Justice Commission State/Community Partnership and Family Court funding</a:t>
            </a:r>
            <a:r>
              <a:rPr lang="en-US" dirty="0" smtClean="0">
                <a:solidFill>
                  <a:schemeClr val="tx1"/>
                </a:solidFill>
              </a:rPr>
              <a:t>.</a:t>
            </a:r>
          </a:p>
          <a:p>
            <a:r>
              <a:rPr lang="en-US" dirty="0">
                <a:solidFill>
                  <a:schemeClr val="tx1"/>
                </a:solidFill>
              </a:rPr>
              <a:t>Require that all youth enrolled in the Station House Adjustment program complete the Screening, Brief Intervention and Referral to Treatment (SBRIT) assessment and encourage the Family Court diversion options to refer all youth to the Family Crisis Intervention Unit to complete the SBRIT</a:t>
            </a:r>
            <a:r>
              <a:rPr lang="en-US" dirty="0" smtClean="0">
                <a:solidFill>
                  <a:schemeClr val="tx1"/>
                </a:solidFill>
              </a:rPr>
              <a:t>.</a:t>
            </a:r>
          </a:p>
          <a:p>
            <a:r>
              <a:rPr lang="en-US" dirty="0">
                <a:solidFill>
                  <a:schemeClr val="tx1"/>
                </a:solidFill>
              </a:rPr>
              <a:t>Continue to refer all second and third time offenders to the Family Crisis Intervention Unit for assessment and treatment as indicated</a:t>
            </a: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967569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lumMod val="85000"/>
                    <a:lumOff val="15000"/>
                  </a:schemeClr>
                </a:solidFill>
              </a:rPr>
              <a:t>VISION</a:t>
            </a:r>
            <a:br>
              <a:rPr lang="en-US" b="1" dirty="0" smtClean="0">
                <a:solidFill>
                  <a:schemeClr val="tx1">
                    <a:lumMod val="85000"/>
                    <a:lumOff val="15000"/>
                  </a:schemeClr>
                </a:solidFill>
              </a:rPr>
            </a:br>
            <a:r>
              <a:rPr lang="en-US" b="1" dirty="0" smtClean="0">
                <a:solidFill>
                  <a:schemeClr val="tx1">
                    <a:lumMod val="85000"/>
                    <a:lumOff val="15000"/>
                  </a:schemeClr>
                </a:solidFill>
              </a:rPr>
              <a:t>LAW ENFORCEMENT</a:t>
            </a:r>
            <a:endParaRPr lang="en-US" b="1" dirty="0">
              <a:solidFill>
                <a:schemeClr val="tx1">
                  <a:lumMod val="85000"/>
                  <a:lumOff val="15000"/>
                </a:schemeClr>
              </a:solidFill>
            </a:endParaRPr>
          </a:p>
        </p:txBody>
      </p:sp>
      <p:sp>
        <p:nvSpPr>
          <p:cNvPr id="3" name="Content Placeholder 2"/>
          <p:cNvSpPr>
            <a:spLocks noGrp="1"/>
          </p:cNvSpPr>
          <p:nvPr>
            <p:ph idx="1"/>
          </p:nvPr>
        </p:nvSpPr>
        <p:spPr>
          <a:xfrm>
            <a:off x="457200" y="2057400"/>
            <a:ext cx="8229600" cy="4068763"/>
          </a:xfrm>
        </p:spPr>
        <p:txBody>
          <a:bodyPr>
            <a:normAutofit/>
          </a:bodyPr>
          <a:lstStyle/>
          <a:p>
            <a:r>
              <a:rPr lang="en-US" sz="2800" dirty="0">
                <a:solidFill>
                  <a:schemeClr val="tx1"/>
                </a:solidFill>
              </a:rPr>
              <a:t>County Wide Station House Adjustment Program with a priority target of the North Plainfield, Franklin Township, Bound Brook, South Bound Brook, and Somerville </a:t>
            </a:r>
            <a:r>
              <a:rPr lang="en-US" sz="2800" dirty="0" smtClean="0">
                <a:solidFill>
                  <a:schemeClr val="tx1"/>
                </a:solidFill>
              </a:rPr>
              <a:t>communities</a:t>
            </a:r>
          </a:p>
          <a:p>
            <a:r>
              <a:rPr lang="en-US" sz="2800" dirty="0">
                <a:solidFill>
                  <a:schemeClr val="tx1"/>
                </a:solidFill>
              </a:rPr>
              <a:t>Station House Adjustment Program for second and third time offenders</a:t>
            </a:r>
          </a:p>
        </p:txBody>
      </p:sp>
    </p:spTree>
    <p:extLst>
      <p:ext uri="{BB962C8B-B14F-4D97-AF65-F5344CB8AC3E}">
        <p14:creationId xmlns:p14="http://schemas.microsoft.com/office/powerpoint/2010/main" val="2970974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lumMod val="85000"/>
                    <a:lumOff val="15000"/>
                  </a:schemeClr>
                </a:solidFill>
              </a:rPr>
              <a:t>DIVERSION</a:t>
            </a:r>
            <a:br>
              <a:rPr lang="en-US" b="1" dirty="0" smtClean="0">
                <a:solidFill>
                  <a:schemeClr val="tx1">
                    <a:lumMod val="85000"/>
                    <a:lumOff val="15000"/>
                  </a:schemeClr>
                </a:solidFill>
              </a:rPr>
            </a:br>
            <a:r>
              <a:rPr lang="en-US" b="1" dirty="0" smtClean="0">
                <a:solidFill>
                  <a:schemeClr val="tx1">
                    <a:lumMod val="85000"/>
                    <a:lumOff val="15000"/>
                  </a:schemeClr>
                </a:solidFill>
              </a:rPr>
              <a:t>FAMILY CRISIS INTERVENTION UNIT</a:t>
            </a:r>
            <a:endParaRPr lang="en-US" b="1" dirty="0">
              <a:solidFill>
                <a:schemeClr val="tx1">
                  <a:lumMod val="85000"/>
                  <a:lumOff val="15000"/>
                </a:schemeClr>
              </a:solidFill>
            </a:endParaRPr>
          </a:p>
        </p:txBody>
      </p:sp>
      <p:sp>
        <p:nvSpPr>
          <p:cNvPr id="3" name="Content Placeholder 2"/>
          <p:cNvSpPr>
            <a:spLocks noGrp="1"/>
          </p:cNvSpPr>
          <p:nvPr>
            <p:ph idx="1"/>
          </p:nvPr>
        </p:nvSpPr>
        <p:spPr>
          <a:xfrm>
            <a:off x="457200" y="2362200"/>
            <a:ext cx="8229600" cy="3763963"/>
          </a:xfrm>
        </p:spPr>
        <p:txBody>
          <a:bodyPr>
            <a:normAutofit fontScale="92500" lnSpcReduction="10000"/>
          </a:bodyPr>
          <a:lstStyle/>
          <a:p>
            <a:r>
              <a:rPr lang="en-US" sz="3000" dirty="0" smtClean="0">
                <a:solidFill>
                  <a:schemeClr val="tx1"/>
                </a:solidFill>
              </a:rPr>
              <a:t>Four hundred and fourteen referrals were made to the FCIU in 2015</a:t>
            </a:r>
          </a:p>
          <a:p>
            <a:r>
              <a:rPr lang="en-US" sz="3000" dirty="0" smtClean="0">
                <a:solidFill>
                  <a:schemeClr val="tx1"/>
                </a:solidFill>
              </a:rPr>
              <a:t>Total caseload increased by </a:t>
            </a:r>
            <a:r>
              <a:rPr lang="en-US" sz="3000" dirty="0">
                <a:solidFill>
                  <a:schemeClr val="tx1"/>
                </a:solidFill>
              </a:rPr>
              <a:t>4</a:t>
            </a:r>
            <a:r>
              <a:rPr lang="en-US" sz="3000" dirty="0" smtClean="0">
                <a:solidFill>
                  <a:schemeClr val="tx1"/>
                </a:solidFill>
              </a:rPr>
              <a:t>%</a:t>
            </a:r>
          </a:p>
          <a:p>
            <a:r>
              <a:rPr lang="en-US" sz="3000" dirty="0" smtClean="0">
                <a:solidFill>
                  <a:schemeClr val="tx1"/>
                </a:solidFill>
              </a:rPr>
              <a:t>The number of truancy cases increased by </a:t>
            </a:r>
            <a:r>
              <a:rPr lang="en-US" sz="3000" dirty="0">
                <a:solidFill>
                  <a:schemeClr val="tx1"/>
                </a:solidFill>
              </a:rPr>
              <a:t>4</a:t>
            </a:r>
            <a:r>
              <a:rPr lang="en-US" sz="3000" dirty="0" smtClean="0">
                <a:solidFill>
                  <a:schemeClr val="tx1"/>
                </a:solidFill>
              </a:rPr>
              <a:t>%</a:t>
            </a:r>
          </a:p>
          <a:p>
            <a:r>
              <a:rPr lang="en-US" sz="3000" dirty="0">
                <a:solidFill>
                  <a:schemeClr val="tx1"/>
                </a:solidFill>
              </a:rPr>
              <a:t>Two hundred and thirty one youth were referred to the Family Crisis Intervention Unit due to a serious conflict between the parent/guardian and the juvenile</a:t>
            </a:r>
            <a:r>
              <a:rPr lang="en-US" sz="3200" dirty="0" smtClean="0">
                <a:solidFill>
                  <a:schemeClr val="tx1"/>
                </a:solidFill>
              </a:rPr>
              <a:t>.</a:t>
            </a:r>
            <a:endParaRPr lang="en-US" dirty="0"/>
          </a:p>
        </p:txBody>
      </p:sp>
    </p:spTree>
    <p:extLst>
      <p:ext uri="{BB962C8B-B14F-4D97-AF65-F5344CB8AC3E}">
        <p14:creationId xmlns:p14="http://schemas.microsoft.com/office/powerpoint/2010/main" val="4039282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latin typeface="Arial" panose="020B0604020202020204" pitchFamily="34" charset="0"/>
                <a:cs typeface="Arial" panose="020B0604020202020204" pitchFamily="34" charset="0"/>
              </a:rPr>
              <a:t>Additional Diversion Fact Findings</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sz="2800" dirty="0">
                <a:solidFill>
                  <a:schemeClr val="tx1"/>
                </a:solidFill>
              </a:rPr>
              <a:t>Total number of referrals made to outside agencies increased by </a:t>
            </a:r>
            <a:r>
              <a:rPr lang="en-US" sz="2800" dirty="0" smtClean="0">
                <a:solidFill>
                  <a:schemeClr val="tx1"/>
                </a:solidFill>
              </a:rPr>
              <a:t>123% (3-96)</a:t>
            </a:r>
          </a:p>
          <a:p>
            <a:r>
              <a:rPr lang="en-US" sz="2800" dirty="0" smtClean="0">
                <a:solidFill>
                  <a:schemeClr val="tx1"/>
                </a:solidFill>
              </a:rPr>
              <a:t>A school attendance problem was a contributing factor for the referral to the FCIU at 39%</a:t>
            </a:r>
          </a:p>
          <a:p>
            <a:r>
              <a:rPr lang="en-US" sz="2800" dirty="0" smtClean="0">
                <a:solidFill>
                  <a:schemeClr val="tx1"/>
                </a:solidFill>
              </a:rPr>
              <a:t>Family/Child conflict was a contributing factor for referral for 56% of the youth who were referred.</a:t>
            </a:r>
            <a:endParaRPr lang="en-US" dirty="0"/>
          </a:p>
        </p:txBody>
      </p:sp>
    </p:spTree>
    <p:extLst>
      <p:ext uri="{BB962C8B-B14F-4D97-AF65-F5344CB8AC3E}">
        <p14:creationId xmlns:p14="http://schemas.microsoft.com/office/powerpoint/2010/main" val="3846634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lumMod val="85000"/>
                    <a:lumOff val="15000"/>
                  </a:schemeClr>
                </a:solidFill>
              </a:rPr>
              <a:t>FAMILY CRISIS INTERVENTION UNIT RECOMMENDATIONS</a:t>
            </a:r>
            <a:endParaRPr lang="en-US" b="1" dirty="0">
              <a:solidFill>
                <a:schemeClr val="tx1">
                  <a:lumMod val="85000"/>
                  <a:lumOff val="15000"/>
                </a:schemeClr>
              </a:solidFill>
            </a:endParaRPr>
          </a:p>
        </p:txBody>
      </p:sp>
      <p:sp>
        <p:nvSpPr>
          <p:cNvPr id="3" name="Content Placeholder 2"/>
          <p:cNvSpPr>
            <a:spLocks noGrp="1"/>
          </p:cNvSpPr>
          <p:nvPr>
            <p:ph idx="1"/>
          </p:nvPr>
        </p:nvSpPr>
        <p:spPr/>
        <p:txBody>
          <a:bodyPr>
            <a:normAutofit/>
          </a:bodyPr>
          <a:lstStyle/>
          <a:p>
            <a:r>
              <a:rPr lang="en-US" sz="2800" dirty="0">
                <a:solidFill>
                  <a:schemeClr val="tx1"/>
                </a:solidFill>
              </a:rPr>
              <a:t>Implement early intervention community based services for students who demonstrate risk factors for truancy at the elementary school age</a:t>
            </a:r>
            <a:r>
              <a:rPr lang="en-US" sz="2800" dirty="0" smtClean="0">
                <a:solidFill>
                  <a:schemeClr val="tx1"/>
                </a:solidFill>
              </a:rPr>
              <a:t>.</a:t>
            </a:r>
          </a:p>
        </p:txBody>
      </p:sp>
    </p:spTree>
    <p:extLst>
      <p:ext uri="{BB962C8B-B14F-4D97-AF65-F5344CB8AC3E}">
        <p14:creationId xmlns:p14="http://schemas.microsoft.com/office/powerpoint/2010/main" val="705361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solidFill>
              </a:rPr>
              <a:t>FAMILY CRISIS INTERVENTION UNIT</a:t>
            </a:r>
            <a:br>
              <a:rPr lang="en-US" b="1" dirty="0" smtClean="0">
                <a:solidFill>
                  <a:schemeClr val="tx1"/>
                </a:solidFill>
              </a:rPr>
            </a:br>
            <a:r>
              <a:rPr lang="en-US" b="1" dirty="0" smtClean="0">
                <a:solidFill>
                  <a:schemeClr val="tx1"/>
                </a:solidFill>
              </a:rPr>
              <a:t>VISION</a:t>
            </a:r>
            <a:endParaRPr lang="en-US" b="1" dirty="0">
              <a:solidFill>
                <a:schemeClr val="tx1"/>
              </a:solidFill>
            </a:endParaRPr>
          </a:p>
        </p:txBody>
      </p:sp>
      <p:sp>
        <p:nvSpPr>
          <p:cNvPr id="3" name="Content Placeholder 2"/>
          <p:cNvSpPr>
            <a:spLocks noGrp="1"/>
          </p:cNvSpPr>
          <p:nvPr>
            <p:ph idx="1"/>
          </p:nvPr>
        </p:nvSpPr>
        <p:spPr/>
        <p:txBody>
          <a:bodyPr>
            <a:normAutofit/>
          </a:bodyPr>
          <a:lstStyle/>
          <a:p>
            <a:r>
              <a:rPr lang="en-US" sz="3200" dirty="0">
                <a:solidFill>
                  <a:schemeClr val="tx1"/>
                </a:solidFill>
              </a:rPr>
              <a:t>Community based program on conflict </a:t>
            </a:r>
            <a:r>
              <a:rPr lang="en-US" sz="3200" dirty="0" smtClean="0">
                <a:solidFill>
                  <a:schemeClr val="tx1"/>
                </a:solidFill>
              </a:rPr>
              <a:t>resolution</a:t>
            </a:r>
          </a:p>
          <a:p>
            <a:r>
              <a:rPr lang="en-US" sz="3200" dirty="0">
                <a:solidFill>
                  <a:schemeClr val="tx1"/>
                </a:solidFill>
              </a:rPr>
              <a:t>Early Intervention Program for youth who demonstrate risk factors for truancy in the elementary </a:t>
            </a:r>
            <a:r>
              <a:rPr lang="en-US" sz="3200" dirty="0" smtClean="0">
                <a:solidFill>
                  <a:schemeClr val="tx1"/>
                </a:solidFill>
              </a:rPr>
              <a:t>school</a:t>
            </a:r>
          </a:p>
          <a:p>
            <a:r>
              <a:rPr lang="en-US" sz="3200" dirty="0">
                <a:solidFill>
                  <a:schemeClr val="tx1"/>
                </a:solidFill>
              </a:rPr>
              <a:t>Truancy Case Management Program in Family Crisis Intervention Unit</a:t>
            </a:r>
          </a:p>
        </p:txBody>
      </p:sp>
    </p:spTree>
    <p:extLst>
      <p:ext uri="{BB962C8B-B14F-4D97-AF65-F5344CB8AC3E}">
        <p14:creationId xmlns:p14="http://schemas.microsoft.com/office/powerpoint/2010/main" val="3021075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solidFill>
              </a:rPr>
              <a:t>DIVERSION</a:t>
            </a:r>
            <a:br>
              <a:rPr lang="en-US" b="1" dirty="0" smtClean="0">
                <a:solidFill>
                  <a:schemeClr val="tx1"/>
                </a:solidFill>
              </a:rPr>
            </a:br>
            <a:r>
              <a:rPr lang="en-US" b="1" dirty="0" smtClean="0">
                <a:solidFill>
                  <a:schemeClr val="tx1"/>
                </a:solidFill>
              </a:rPr>
              <a:t>FAMILY COURT</a:t>
            </a:r>
            <a:endParaRPr lang="en-US" b="1" dirty="0">
              <a:solidFill>
                <a:schemeClr val="tx1"/>
              </a:solidFill>
            </a:endParaRPr>
          </a:p>
        </p:txBody>
      </p:sp>
      <p:sp>
        <p:nvSpPr>
          <p:cNvPr id="3" name="Content Placeholder 2"/>
          <p:cNvSpPr>
            <a:spLocks noGrp="1"/>
          </p:cNvSpPr>
          <p:nvPr>
            <p:ph idx="1"/>
          </p:nvPr>
        </p:nvSpPr>
        <p:spPr>
          <a:xfrm>
            <a:off x="457200" y="1524000"/>
            <a:ext cx="8229600" cy="4876800"/>
          </a:xfrm>
        </p:spPr>
        <p:txBody>
          <a:bodyPr>
            <a:normAutofit fontScale="92500" lnSpcReduction="10000"/>
          </a:bodyPr>
          <a:lstStyle/>
          <a:p>
            <a:pPr lvl="0"/>
            <a:r>
              <a:rPr lang="en-US" sz="2600" dirty="0" smtClean="0">
                <a:solidFill>
                  <a:schemeClr val="tx1"/>
                </a:solidFill>
              </a:rPr>
              <a:t>The </a:t>
            </a:r>
            <a:r>
              <a:rPr lang="en-US" sz="2600" dirty="0">
                <a:solidFill>
                  <a:schemeClr val="tx1"/>
                </a:solidFill>
              </a:rPr>
              <a:t>total number of referrals to court saw a decrease of 44% from 2012 to 2015 (284 to 160)</a:t>
            </a:r>
          </a:p>
          <a:p>
            <a:pPr lvl="0"/>
            <a:r>
              <a:rPr lang="en-US" sz="2600" dirty="0" smtClean="0">
                <a:solidFill>
                  <a:schemeClr val="tx1"/>
                </a:solidFill>
              </a:rPr>
              <a:t>The </a:t>
            </a:r>
            <a:r>
              <a:rPr lang="en-US" sz="2600" dirty="0">
                <a:solidFill>
                  <a:schemeClr val="tx1"/>
                </a:solidFill>
              </a:rPr>
              <a:t>total number of referrals to court compared to the number of juvenile arrests showed a 32% decrease with the number of juvenile arrests declining (885 to 598</a:t>
            </a:r>
            <a:r>
              <a:rPr lang="en-US" sz="2600" dirty="0" smtClean="0">
                <a:solidFill>
                  <a:schemeClr val="tx1"/>
                </a:solidFill>
              </a:rPr>
              <a:t>).</a:t>
            </a:r>
          </a:p>
          <a:p>
            <a:pPr lvl="0"/>
            <a:r>
              <a:rPr lang="en-US" sz="2600" dirty="0" smtClean="0">
                <a:solidFill>
                  <a:schemeClr val="tx1"/>
                </a:solidFill>
              </a:rPr>
              <a:t>Twelve percent more youth were diverted with a 3</a:t>
            </a:r>
            <a:r>
              <a:rPr lang="en-US" sz="2600" baseline="30000" dirty="0" smtClean="0">
                <a:solidFill>
                  <a:schemeClr val="tx1"/>
                </a:solidFill>
              </a:rPr>
              <a:t>rd</a:t>
            </a:r>
            <a:r>
              <a:rPr lang="en-US" sz="2600" dirty="0" smtClean="0">
                <a:solidFill>
                  <a:schemeClr val="tx1"/>
                </a:solidFill>
              </a:rPr>
              <a:t> degree offense</a:t>
            </a:r>
          </a:p>
          <a:p>
            <a:pPr lvl="0"/>
            <a:r>
              <a:rPr lang="en-US" sz="2600" dirty="0" smtClean="0">
                <a:solidFill>
                  <a:schemeClr val="tx1"/>
                </a:solidFill>
              </a:rPr>
              <a:t>Fourth degree offenses increased from 20% to 25%</a:t>
            </a:r>
          </a:p>
          <a:p>
            <a:pPr lvl="0"/>
            <a:r>
              <a:rPr lang="en-US" sz="2600" dirty="0" smtClean="0">
                <a:solidFill>
                  <a:schemeClr val="tx1"/>
                </a:solidFill>
              </a:rPr>
              <a:t>Petty DP charges increased from 8% to 9%</a:t>
            </a:r>
          </a:p>
          <a:p>
            <a:r>
              <a:rPr lang="en-US" sz="2800" dirty="0">
                <a:solidFill>
                  <a:schemeClr val="tx1"/>
                </a:solidFill>
              </a:rPr>
              <a:t>The top offense in both 2015 and 2016 was Possession of a CDS and Use/Possession of Intent to use drug </a:t>
            </a:r>
            <a:r>
              <a:rPr lang="en-US" sz="2800" dirty="0" smtClean="0">
                <a:solidFill>
                  <a:schemeClr val="tx1"/>
                </a:solidFill>
              </a:rPr>
              <a:t>paraphernalia</a:t>
            </a:r>
            <a:endParaRPr lang="en-US" sz="3200" dirty="0" smtClean="0">
              <a:solidFill>
                <a:schemeClr val="tx1"/>
              </a:solidFill>
            </a:endParaRPr>
          </a:p>
        </p:txBody>
      </p:sp>
    </p:spTree>
    <p:extLst>
      <p:ext uri="{BB962C8B-B14F-4D97-AF65-F5344CB8AC3E}">
        <p14:creationId xmlns:p14="http://schemas.microsoft.com/office/powerpoint/2010/main" val="4037580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solidFill>
              </a:rPr>
              <a:t>FAMILY COURT</a:t>
            </a:r>
            <a:br>
              <a:rPr lang="en-US" b="1" dirty="0" smtClean="0">
                <a:solidFill>
                  <a:schemeClr val="tx1"/>
                </a:solidFill>
              </a:rPr>
            </a:br>
            <a:r>
              <a:rPr lang="en-US" b="1" dirty="0" smtClean="0">
                <a:solidFill>
                  <a:schemeClr val="tx1"/>
                </a:solidFill>
              </a:rPr>
              <a:t>RECOMMENDATIONS</a:t>
            </a:r>
            <a:endParaRPr lang="en-US" b="1" dirty="0">
              <a:solidFill>
                <a:schemeClr val="tx1"/>
              </a:solidFill>
            </a:endParaRPr>
          </a:p>
        </p:txBody>
      </p:sp>
      <p:sp>
        <p:nvSpPr>
          <p:cNvPr id="3" name="Content Placeholder 2"/>
          <p:cNvSpPr>
            <a:spLocks noGrp="1"/>
          </p:cNvSpPr>
          <p:nvPr>
            <p:ph idx="1"/>
          </p:nvPr>
        </p:nvSpPr>
        <p:spPr/>
        <p:txBody>
          <a:bodyPr>
            <a:normAutofit/>
          </a:bodyPr>
          <a:lstStyle/>
          <a:p>
            <a:r>
              <a:rPr lang="en-US" sz="3000" dirty="0">
                <a:solidFill>
                  <a:schemeClr val="tx1"/>
                </a:solidFill>
              </a:rPr>
              <a:t>Ensure that the Family Court is aware of the services provided by the FCIU and how those services can support the Court’s diversion recommendations for each youth</a:t>
            </a:r>
            <a:r>
              <a:rPr lang="en-US" sz="3000" dirty="0" smtClean="0">
                <a:solidFill>
                  <a:schemeClr val="tx1"/>
                </a:solidFill>
              </a:rPr>
              <a:t>.</a:t>
            </a:r>
          </a:p>
          <a:p>
            <a:r>
              <a:rPr lang="en-US" sz="3000" dirty="0">
                <a:solidFill>
                  <a:schemeClr val="tx1"/>
                </a:solidFill>
              </a:rPr>
              <a:t>Mandate that all youth who are diverted to the Juvenile Conference Committee and Intake complete the Screening, Brief Intervention and Referral to Treatment (SBRIT), administered by the Family Crisis Intervention Unit</a:t>
            </a:r>
            <a:r>
              <a:rPr lang="en-US" sz="3000" dirty="0" smtClean="0">
                <a:solidFill>
                  <a:schemeClr val="tx1"/>
                </a:solidFill>
              </a:rPr>
              <a:t>.</a:t>
            </a:r>
            <a:endParaRPr lang="en-US" sz="3200" dirty="0"/>
          </a:p>
        </p:txBody>
      </p:sp>
    </p:spTree>
    <p:extLst>
      <p:ext uri="{BB962C8B-B14F-4D97-AF65-F5344CB8AC3E}">
        <p14:creationId xmlns:p14="http://schemas.microsoft.com/office/powerpoint/2010/main" val="3033359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solidFill>
              </a:rPr>
              <a:t>FAMILY COURT</a:t>
            </a:r>
            <a:br>
              <a:rPr lang="en-US" b="1" dirty="0" smtClean="0">
                <a:solidFill>
                  <a:schemeClr val="tx1"/>
                </a:solidFill>
              </a:rPr>
            </a:br>
            <a:r>
              <a:rPr lang="en-US" b="1" dirty="0" smtClean="0">
                <a:solidFill>
                  <a:schemeClr val="tx1"/>
                </a:solidFill>
              </a:rPr>
              <a:t>VISION</a:t>
            </a:r>
            <a:endParaRPr lang="en-US" b="1" dirty="0">
              <a:solidFill>
                <a:schemeClr val="tx1"/>
              </a:solidFill>
            </a:endParaRPr>
          </a:p>
        </p:txBody>
      </p:sp>
      <p:sp>
        <p:nvSpPr>
          <p:cNvPr id="3" name="Content Placeholder 2"/>
          <p:cNvSpPr>
            <a:spLocks noGrp="1"/>
          </p:cNvSpPr>
          <p:nvPr>
            <p:ph idx="1"/>
          </p:nvPr>
        </p:nvSpPr>
        <p:spPr>
          <a:xfrm>
            <a:off x="457200" y="2895600"/>
            <a:ext cx="8229600" cy="3230563"/>
          </a:xfrm>
        </p:spPr>
        <p:txBody>
          <a:bodyPr>
            <a:normAutofit/>
          </a:bodyPr>
          <a:lstStyle/>
          <a:p>
            <a:r>
              <a:rPr lang="en-US" sz="3200" dirty="0" smtClean="0">
                <a:solidFill>
                  <a:schemeClr val="tx1"/>
                </a:solidFill>
              </a:rPr>
              <a:t>Explore opportunities to provide options to hold second and third time station house adjustment youth accountable for their crimes, such as the Juvenile </a:t>
            </a:r>
            <a:r>
              <a:rPr lang="en-US" sz="3200" dirty="0">
                <a:solidFill>
                  <a:schemeClr val="tx1"/>
                </a:solidFill>
              </a:rPr>
              <a:t>Referee Program</a:t>
            </a:r>
          </a:p>
        </p:txBody>
      </p:sp>
    </p:spTree>
    <p:extLst>
      <p:ext uri="{BB962C8B-B14F-4D97-AF65-F5344CB8AC3E}">
        <p14:creationId xmlns:p14="http://schemas.microsoft.com/office/powerpoint/2010/main" val="135429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tx1"/>
                </a:solidFill>
              </a:rPr>
              <a:t>DETENTION</a:t>
            </a:r>
            <a:endParaRPr lang="en-US" b="1" dirty="0">
              <a:solidFill>
                <a:schemeClr val="tx1"/>
              </a:solidFill>
            </a:endParaRPr>
          </a:p>
        </p:txBody>
      </p:sp>
      <p:sp>
        <p:nvSpPr>
          <p:cNvPr id="3" name="Content Placeholder 2"/>
          <p:cNvSpPr>
            <a:spLocks noGrp="1"/>
          </p:cNvSpPr>
          <p:nvPr>
            <p:ph idx="1"/>
          </p:nvPr>
        </p:nvSpPr>
        <p:spPr/>
        <p:txBody>
          <a:bodyPr>
            <a:noAutofit/>
          </a:bodyPr>
          <a:lstStyle/>
          <a:p>
            <a:r>
              <a:rPr lang="en-US" sz="2800" dirty="0" smtClean="0">
                <a:solidFill>
                  <a:schemeClr val="tx1"/>
                </a:solidFill>
              </a:rPr>
              <a:t>There </a:t>
            </a:r>
            <a:r>
              <a:rPr lang="en-US" sz="2800" dirty="0">
                <a:solidFill>
                  <a:schemeClr val="tx1"/>
                </a:solidFill>
              </a:rPr>
              <a:t>was a </a:t>
            </a:r>
            <a:r>
              <a:rPr lang="en-US" sz="2800" dirty="0" smtClean="0">
                <a:solidFill>
                  <a:schemeClr val="tx1"/>
                </a:solidFill>
              </a:rPr>
              <a:t>17% </a:t>
            </a:r>
            <a:r>
              <a:rPr lang="en-US" sz="2800" dirty="0">
                <a:solidFill>
                  <a:schemeClr val="tx1"/>
                </a:solidFill>
              </a:rPr>
              <a:t>percent decrease in admissions to Detention between </a:t>
            </a:r>
            <a:r>
              <a:rPr lang="en-US" sz="2800" dirty="0" smtClean="0">
                <a:solidFill>
                  <a:schemeClr val="tx1"/>
                </a:solidFill>
              </a:rPr>
              <a:t>2012 and 2015.</a:t>
            </a:r>
          </a:p>
          <a:p>
            <a:r>
              <a:rPr lang="en-US" sz="2800" dirty="0" smtClean="0">
                <a:solidFill>
                  <a:schemeClr val="tx1"/>
                </a:solidFill>
              </a:rPr>
              <a:t>The average daily population decreased from four youth to two.</a:t>
            </a:r>
          </a:p>
          <a:p>
            <a:r>
              <a:rPr lang="en-US" sz="2800" dirty="0">
                <a:solidFill>
                  <a:schemeClr val="tx1"/>
                </a:solidFill>
              </a:rPr>
              <a:t>T</a:t>
            </a:r>
            <a:r>
              <a:rPr lang="en-US" sz="2800" dirty="0" smtClean="0">
                <a:solidFill>
                  <a:schemeClr val="tx1"/>
                </a:solidFill>
              </a:rPr>
              <a:t>he </a:t>
            </a:r>
            <a:r>
              <a:rPr lang="en-US" sz="2800" dirty="0">
                <a:solidFill>
                  <a:schemeClr val="tx1"/>
                </a:solidFill>
              </a:rPr>
              <a:t>Average Length of Stay </a:t>
            </a:r>
            <a:r>
              <a:rPr lang="en-US" sz="2800" dirty="0" smtClean="0">
                <a:solidFill>
                  <a:schemeClr val="tx1"/>
                </a:solidFill>
              </a:rPr>
              <a:t>decreased by 40%, going from 30 days in 2012 to 18 days in 2015</a:t>
            </a:r>
          </a:p>
          <a:p>
            <a:r>
              <a:rPr lang="en-US" sz="2800" dirty="0">
                <a:solidFill>
                  <a:schemeClr val="tx1"/>
                </a:solidFill>
              </a:rPr>
              <a:t>Youth involved with detention or detention alternatives are sixteen or seventeen years old and completing the ninth grade</a:t>
            </a:r>
            <a:r>
              <a:rPr lang="en-US" sz="2800" dirty="0" smtClean="0">
                <a:solidFill>
                  <a:schemeClr val="tx1"/>
                </a:solidFill>
              </a:rPr>
              <a:t>.</a:t>
            </a:r>
          </a:p>
        </p:txBody>
      </p:sp>
    </p:spTree>
    <p:extLst>
      <p:ext uri="{BB962C8B-B14F-4D97-AF65-F5344CB8AC3E}">
        <p14:creationId xmlns:p14="http://schemas.microsoft.com/office/powerpoint/2010/main" val="188395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smtClean="0">
                <a:solidFill>
                  <a:schemeClr val="tx1">
                    <a:lumMod val="85000"/>
                    <a:lumOff val="15000"/>
                  </a:schemeClr>
                </a:solidFill>
              </a:rPr>
              <a:t>NEEDS ASSESSMENT COMMITTEE</a:t>
            </a:r>
            <a:endParaRPr lang="en-US" b="1" dirty="0">
              <a:solidFill>
                <a:schemeClr val="tx1">
                  <a:lumMod val="85000"/>
                  <a:lumOff val="15000"/>
                </a:schemeClr>
              </a:solidFill>
            </a:endParaRPr>
          </a:p>
        </p:txBody>
      </p:sp>
      <p:sp>
        <p:nvSpPr>
          <p:cNvPr id="3" name="Content Placeholder 2"/>
          <p:cNvSpPr>
            <a:spLocks noGrp="1"/>
          </p:cNvSpPr>
          <p:nvPr>
            <p:ph idx="1"/>
          </p:nvPr>
        </p:nvSpPr>
        <p:spPr>
          <a:xfrm>
            <a:off x="457200" y="1219200"/>
            <a:ext cx="8229600" cy="4906963"/>
          </a:xfrm>
        </p:spPr>
        <p:txBody>
          <a:bodyPr/>
          <a:lstStyle/>
          <a:p>
            <a:pPr marL="0" indent="0">
              <a:buNone/>
            </a:pPr>
            <a:r>
              <a:rPr lang="en-US" dirty="0" smtClean="0">
                <a:solidFill>
                  <a:schemeClr val="tx1"/>
                </a:solidFill>
              </a:rPr>
              <a:t>This presentation represents a body of work that was created by members of the Somerset County Youth Services Commission’s Needs Assessment Committee.  </a:t>
            </a:r>
          </a:p>
          <a:p>
            <a:pPr marL="0" indent="0">
              <a:buNone/>
            </a:pPr>
            <a:endParaRPr lang="en-US" dirty="0">
              <a:solidFill>
                <a:schemeClr val="tx1"/>
              </a:solidFill>
            </a:endParaRPr>
          </a:p>
          <a:p>
            <a:pPr marL="0" indent="0">
              <a:buNone/>
            </a:pPr>
            <a:r>
              <a:rPr lang="en-US" dirty="0" smtClean="0">
                <a:solidFill>
                  <a:schemeClr val="tx1"/>
                </a:solidFill>
              </a:rPr>
              <a:t>The Committee was charged to:</a:t>
            </a:r>
          </a:p>
          <a:p>
            <a:pPr marL="0" indent="0">
              <a:buNone/>
            </a:pPr>
            <a:endParaRPr lang="en-US" dirty="0" smtClean="0">
              <a:solidFill>
                <a:schemeClr val="tx1"/>
              </a:solidFill>
            </a:endParaRPr>
          </a:p>
          <a:p>
            <a:pPr marL="457200" indent="-457200">
              <a:buFont typeface="+mj-lt"/>
              <a:buAutoNum type="arabicPeriod"/>
            </a:pPr>
            <a:r>
              <a:rPr lang="en-US" dirty="0" smtClean="0">
                <a:solidFill>
                  <a:schemeClr val="tx1"/>
                </a:solidFill>
              </a:rPr>
              <a:t> Analyze data across five points of the juvenile justice continuum</a:t>
            </a:r>
          </a:p>
          <a:p>
            <a:pPr marL="457200" indent="-457200">
              <a:buFont typeface="+mj-lt"/>
              <a:buAutoNum type="arabicPeriod"/>
            </a:pPr>
            <a:r>
              <a:rPr lang="en-US" dirty="0" smtClean="0">
                <a:solidFill>
                  <a:schemeClr val="tx1"/>
                </a:solidFill>
              </a:rPr>
              <a:t> Make recommendations for programs and services, </a:t>
            </a:r>
          </a:p>
          <a:p>
            <a:pPr marL="457200" indent="-457200">
              <a:buFont typeface="+mj-lt"/>
              <a:buAutoNum type="arabicPeriod"/>
            </a:pPr>
            <a:r>
              <a:rPr lang="en-US" dirty="0">
                <a:solidFill>
                  <a:schemeClr val="tx1"/>
                </a:solidFill>
              </a:rPr>
              <a:t>C</a:t>
            </a:r>
            <a:r>
              <a:rPr lang="en-US" dirty="0" smtClean="0">
                <a:solidFill>
                  <a:schemeClr val="tx1"/>
                </a:solidFill>
              </a:rPr>
              <a:t>reate a vision for the next three years to drive the work of the Commission and staff.</a:t>
            </a:r>
          </a:p>
        </p:txBody>
      </p:sp>
    </p:spTree>
    <p:extLst>
      <p:ext uri="{BB962C8B-B14F-4D97-AF65-F5344CB8AC3E}">
        <p14:creationId xmlns:p14="http://schemas.microsoft.com/office/powerpoint/2010/main" val="27871906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solidFill>
              </a:rPr>
              <a:t>DETENTION</a:t>
            </a:r>
            <a:br>
              <a:rPr lang="en-US" b="1" dirty="0" smtClean="0">
                <a:solidFill>
                  <a:schemeClr val="tx1"/>
                </a:solidFill>
              </a:rPr>
            </a:br>
            <a:r>
              <a:rPr lang="en-US" b="1" dirty="0" smtClean="0">
                <a:solidFill>
                  <a:schemeClr val="tx1"/>
                </a:solidFill>
              </a:rPr>
              <a:t>RECOMMENDATIONS</a:t>
            </a:r>
            <a:endParaRPr lang="en-US" b="1" dirty="0">
              <a:solidFill>
                <a:schemeClr val="tx1"/>
              </a:solidFill>
            </a:endParaRPr>
          </a:p>
        </p:txBody>
      </p:sp>
      <p:sp>
        <p:nvSpPr>
          <p:cNvPr id="3" name="Content Placeholder 2"/>
          <p:cNvSpPr>
            <a:spLocks noGrp="1"/>
          </p:cNvSpPr>
          <p:nvPr>
            <p:ph idx="1"/>
          </p:nvPr>
        </p:nvSpPr>
        <p:spPr/>
        <p:txBody>
          <a:bodyPr>
            <a:normAutofit/>
          </a:bodyPr>
          <a:lstStyle/>
          <a:p>
            <a:r>
              <a:rPr lang="en-US" sz="2800" dirty="0">
                <a:solidFill>
                  <a:schemeClr val="tx1"/>
                </a:solidFill>
              </a:rPr>
              <a:t>Provide access to High School Equivalency preparatory programs, vocational skills training and certificate programs</a:t>
            </a:r>
            <a:r>
              <a:rPr lang="en-US" sz="2800" dirty="0" smtClean="0">
                <a:solidFill>
                  <a:schemeClr val="tx1"/>
                </a:solidFill>
              </a:rPr>
              <a:t>.</a:t>
            </a:r>
          </a:p>
          <a:p>
            <a:r>
              <a:rPr lang="en-US" sz="2800" dirty="0">
                <a:solidFill>
                  <a:schemeClr val="tx1"/>
                </a:solidFill>
              </a:rPr>
              <a:t>Determine through a screening process if the youth has undiagnosed learning disability which contributed to the lack of school success</a:t>
            </a:r>
            <a:r>
              <a:rPr lang="en-US" sz="2800" dirty="0" smtClean="0">
                <a:solidFill>
                  <a:schemeClr val="tx1"/>
                </a:solidFill>
              </a:rPr>
              <a:t>.</a:t>
            </a:r>
            <a:endParaRPr lang="en-US" sz="2800" dirty="0">
              <a:solidFill>
                <a:schemeClr val="tx1"/>
              </a:solidFill>
            </a:endParaRPr>
          </a:p>
        </p:txBody>
      </p:sp>
    </p:spTree>
    <p:extLst>
      <p:ext uri="{BB962C8B-B14F-4D97-AF65-F5344CB8AC3E}">
        <p14:creationId xmlns:p14="http://schemas.microsoft.com/office/powerpoint/2010/main" val="145440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solidFill>
                  <a:schemeClr val="tx1"/>
                </a:solidFill>
                <a:latin typeface="Arial" panose="020B0604020202020204" pitchFamily="34" charset="0"/>
                <a:cs typeface="Arial" panose="020B0604020202020204" pitchFamily="34" charset="0"/>
              </a:rPr>
              <a:t>More Detention Recommendations</a:t>
            </a:r>
            <a:endParaRPr lang="en-US" sz="2800"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US" sz="2800" dirty="0" smtClean="0">
                <a:solidFill>
                  <a:schemeClr val="tx1"/>
                </a:solidFill>
              </a:rPr>
              <a:t>Explore </a:t>
            </a:r>
            <a:r>
              <a:rPr lang="en-US" sz="2800" dirty="0">
                <a:solidFill>
                  <a:schemeClr val="tx1"/>
                </a:solidFill>
              </a:rPr>
              <a:t>opportunities within existing resources to increase family engagement.</a:t>
            </a:r>
          </a:p>
          <a:p>
            <a:r>
              <a:rPr lang="en-US" sz="2800" dirty="0">
                <a:solidFill>
                  <a:schemeClr val="tx1"/>
                </a:solidFill>
              </a:rPr>
              <a:t>Provide information to youth and families regarding the court process.</a:t>
            </a:r>
          </a:p>
          <a:p>
            <a:r>
              <a:rPr lang="en-US" sz="2800" dirty="0">
                <a:solidFill>
                  <a:schemeClr val="tx1"/>
                </a:solidFill>
              </a:rPr>
              <a:t>Inform families regarding juvenile justice policies and procedures so they are knowledgeable about the juvenile justice system and expectations for parents as well as juveniles involved in the system</a:t>
            </a:r>
            <a:r>
              <a:rPr lang="en-US" sz="2800"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1974441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solidFill>
              </a:rPr>
              <a:t>DETENTION</a:t>
            </a:r>
            <a:br>
              <a:rPr lang="en-US" b="1" dirty="0" smtClean="0">
                <a:solidFill>
                  <a:schemeClr val="tx1"/>
                </a:solidFill>
              </a:rPr>
            </a:br>
            <a:r>
              <a:rPr lang="en-US" b="1" dirty="0" smtClean="0">
                <a:solidFill>
                  <a:schemeClr val="tx1"/>
                </a:solidFill>
              </a:rPr>
              <a:t>VISION</a:t>
            </a:r>
            <a:endParaRPr lang="en-US" b="1" dirty="0">
              <a:solidFill>
                <a:schemeClr val="tx1"/>
              </a:solidFill>
            </a:endParaRPr>
          </a:p>
        </p:txBody>
      </p:sp>
      <p:sp>
        <p:nvSpPr>
          <p:cNvPr id="3" name="Content Placeholder 2"/>
          <p:cNvSpPr>
            <a:spLocks noGrp="1"/>
          </p:cNvSpPr>
          <p:nvPr>
            <p:ph idx="1"/>
          </p:nvPr>
        </p:nvSpPr>
        <p:spPr/>
        <p:txBody>
          <a:bodyPr>
            <a:normAutofit lnSpcReduction="10000"/>
          </a:bodyPr>
          <a:lstStyle/>
          <a:p>
            <a:r>
              <a:rPr lang="en-US" sz="2800" dirty="0">
                <a:solidFill>
                  <a:schemeClr val="tx1"/>
                </a:solidFill>
              </a:rPr>
              <a:t>Community based program which includes vocational skills training, certificate programs, and high school equivalency </a:t>
            </a:r>
            <a:r>
              <a:rPr lang="en-US" sz="2800" dirty="0" smtClean="0">
                <a:solidFill>
                  <a:schemeClr val="tx1"/>
                </a:solidFill>
              </a:rPr>
              <a:t>preparation</a:t>
            </a:r>
          </a:p>
          <a:p>
            <a:r>
              <a:rPr lang="en-US" sz="2800" dirty="0" smtClean="0">
                <a:solidFill>
                  <a:schemeClr val="tx1"/>
                </a:solidFill>
              </a:rPr>
              <a:t>Assessment </a:t>
            </a:r>
            <a:r>
              <a:rPr lang="en-US" sz="2800" dirty="0">
                <a:solidFill>
                  <a:schemeClr val="tx1"/>
                </a:solidFill>
              </a:rPr>
              <a:t>for barriers to education success</a:t>
            </a:r>
          </a:p>
          <a:p>
            <a:r>
              <a:rPr lang="en-US" sz="2800" dirty="0">
                <a:solidFill>
                  <a:schemeClr val="tx1"/>
                </a:solidFill>
              </a:rPr>
              <a:t>Family Support Services in </a:t>
            </a:r>
            <a:r>
              <a:rPr lang="en-US" sz="2800" dirty="0" smtClean="0">
                <a:solidFill>
                  <a:schemeClr val="tx1"/>
                </a:solidFill>
              </a:rPr>
              <a:t>Probation</a:t>
            </a:r>
          </a:p>
          <a:p>
            <a:r>
              <a:rPr lang="en-US" sz="2800" dirty="0" smtClean="0">
                <a:solidFill>
                  <a:schemeClr val="tx1"/>
                </a:solidFill>
              </a:rPr>
              <a:t>Juvenile </a:t>
            </a:r>
            <a:r>
              <a:rPr lang="en-US" sz="2800" dirty="0">
                <a:solidFill>
                  <a:schemeClr val="tx1"/>
                </a:solidFill>
              </a:rPr>
              <a:t>Justice Information and Referral</a:t>
            </a:r>
          </a:p>
          <a:p>
            <a:r>
              <a:rPr lang="en-US" sz="2800" dirty="0">
                <a:solidFill>
                  <a:schemeClr val="tx1"/>
                </a:solidFill>
              </a:rPr>
              <a:t>Probation Enrichment Services and Family </a:t>
            </a:r>
            <a:r>
              <a:rPr lang="en-US" sz="2800" dirty="0" smtClean="0">
                <a:solidFill>
                  <a:schemeClr val="tx1"/>
                </a:solidFill>
              </a:rPr>
              <a:t>Engagement</a:t>
            </a:r>
          </a:p>
          <a:p>
            <a:r>
              <a:rPr lang="en-US" sz="2800" dirty="0" smtClean="0">
                <a:solidFill>
                  <a:schemeClr val="tx1"/>
                </a:solidFill>
              </a:rPr>
              <a:t>Continue support of County sponsored detention alternative programs</a:t>
            </a:r>
            <a:endParaRPr lang="en-US" dirty="0"/>
          </a:p>
        </p:txBody>
      </p:sp>
    </p:spTree>
    <p:extLst>
      <p:ext uri="{BB962C8B-B14F-4D97-AF65-F5344CB8AC3E}">
        <p14:creationId xmlns:p14="http://schemas.microsoft.com/office/powerpoint/2010/main" val="3731213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tx1"/>
                </a:solidFill>
              </a:rPr>
              <a:t>DISPOSITION</a:t>
            </a:r>
            <a:endParaRPr lang="en-US" b="1" dirty="0">
              <a:solidFill>
                <a:schemeClr val="tx1"/>
              </a:solidFill>
            </a:endParaRPr>
          </a:p>
        </p:txBody>
      </p:sp>
      <p:sp>
        <p:nvSpPr>
          <p:cNvPr id="3" name="Content Placeholder 2"/>
          <p:cNvSpPr>
            <a:spLocks noGrp="1"/>
          </p:cNvSpPr>
          <p:nvPr>
            <p:ph idx="1"/>
          </p:nvPr>
        </p:nvSpPr>
        <p:spPr/>
        <p:txBody>
          <a:bodyPr>
            <a:normAutofit/>
          </a:bodyPr>
          <a:lstStyle/>
          <a:p>
            <a:r>
              <a:rPr lang="en-US" dirty="0" smtClean="0">
                <a:solidFill>
                  <a:schemeClr val="tx1"/>
                </a:solidFill>
              </a:rPr>
              <a:t>43% fewer </a:t>
            </a:r>
            <a:r>
              <a:rPr lang="en-US" dirty="0">
                <a:solidFill>
                  <a:schemeClr val="tx1"/>
                </a:solidFill>
              </a:rPr>
              <a:t>youth were adjudicated delinquent</a:t>
            </a:r>
          </a:p>
          <a:p>
            <a:r>
              <a:rPr lang="en-US" dirty="0" smtClean="0">
                <a:solidFill>
                  <a:schemeClr val="tx1"/>
                </a:solidFill>
              </a:rPr>
              <a:t>50% </a:t>
            </a:r>
            <a:r>
              <a:rPr lang="en-US" dirty="0">
                <a:solidFill>
                  <a:schemeClr val="tx1"/>
                </a:solidFill>
              </a:rPr>
              <a:t>fewer youth were disposed to probation</a:t>
            </a:r>
          </a:p>
          <a:p>
            <a:r>
              <a:rPr lang="en-US" dirty="0" smtClean="0">
                <a:solidFill>
                  <a:schemeClr val="tx1"/>
                </a:solidFill>
              </a:rPr>
              <a:t>There </a:t>
            </a:r>
            <a:r>
              <a:rPr lang="en-US" dirty="0">
                <a:solidFill>
                  <a:schemeClr val="tx1"/>
                </a:solidFill>
              </a:rPr>
              <a:t>was a </a:t>
            </a:r>
            <a:r>
              <a:rPr lang="en-US" dirty="0" smtClean="0">
                <a:solidFill>
                  <a:schemeClr val="tx1"/>
                </a:solidFill>
              </a:rPr>
              <a:t>32% </a:t>
            </a:r>
            <a:r>
              <a:rPr lang="en-US" dirty="0">
                <a:solidFill>
                  <a:schemeClr val="tx1"/>
                </a:solidFill>
              </a:rPr>
              <a:t>decrease in the number of youth arrested and a </a:t>
            </a:r>
            <a:r>
              <a:rPr lang="en-US" dirty="0" smtClean="0">
                <a:solidFill>
                  <a:schemeClr val="tx1"/>
                </a:solidFill>
              </a:rPr>
              <a:t>53% </a:t>
            </a:r>
            <a:r>
              <a:rPr lang="en-US" dirty="0">
                <a:solidFill>
                  <a:schemeClr val="tx1"/>
                </a:solidFill>
              </a:rPr>
              <a:t>drop in the number of youth adjudicated </a:t>
            </a:r>
            <a:r>
              <a:rPr lang="en-US" dirty="0" smtClean="0">
                <a:solidFill>
                  <a:schemeClr val="tx1"/>
                </a:solidFill>
              </a:rPr>
              <a:t>delinquent</a:t>
            </a:r>
          </a:p>
          <a:p>
            <a:r>
              <a:rPr lang="en-US" dirty="0" smtClean="0">
                <a:solidFill>
                  <a:schemeClr val="tx1"/>
                </a:solidFill>
              </a:rPr>
              <a:t>In 2012, one youth went to the JJC on committed status and in 2015, three youth had the same fate</a:t>
            </a:r>
          </a:p>
          <a:p>
            <a:r>
              <a:rPr lang="en-US" dirty="0" smtClean="0">
                <a:solidFill>
                  <a:schemeClr val="tx1"/>
                </a:solidFill>
              </a:rPr>
              <a:t>In 2012, one youth was disposed to a short term commitment to the JJC and in 2015, that number grew to four</a:t>
            </a:r>
            <a:endParaRPr lang="en-US" dirty="0"/>
          </a:p>
        </p:txBody>
      </p:sp>
    </p:spTree>
    <p:extLst>
      <p:ext uri="{BB962C8B-B14F-4D97-AF65-F5344CB8AC3E}">
        <p14:creationId xmlns:p14="http://schemas.microsoft.com/office/powerpoint/2010/main" val="3735441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solidFill>
              </a:rPr>
              <a:t>DISPOSITION</a:t>
            </a:r>
            <a:br>
              <a:rPr lang="en-US" b="1" dirty="0" smtClean="0">
                <a:solidFill>
                  <a:schemeClr val="tx1"/>
                </a:solidFill>
              </a:rPr>
            </a:br>
            <a:r>
              <a:rPr lang="en-US" b="1" dirty="0" smtClean="0">
                <a:solidFill>
                  <a:schemeClr val="tx1"/>
                </a:solidFill>
              </a:rPr>
              <a:t>RECOMMENDATIONS</a:t>
            </a:r>
            <a:endParaRPr lang="en-US" b="1" dirty="0">
              <a:solidFill>
                <a:schemeClr val="tx1"/>
              </a:solidFill>
            </a:endParaRPr>
          </a:p>
        </p:txBody>
      </p:sp>
      <p:sp>
        <p:nvSpPr>
          <p:cNvPr id="3" name="Content Placeholder 2"/>
          <p:cNvSpPr>
            <a:spLocks noGrp="1"/>
          </p:cNvSpPr>
          <p:nvPr>
            <p:ph idx="1"/>
          </p:nvPr>
        </p:nvSpPr>
        <p:spPr/>
        <p:txBody>
          <a:bodyPr>
            <a:normAutofit/>
          </a:bodyPr>
          <a:lstStyle/>
          <a:p>
            <a:r>
              <a:rPr lang="en-US" sz="2800" dirty="0">
                <a:solidFill>
                  <a:schemeClr val="tx1"/>
                </a:solidFill>
              </a:rPr>
              <a:t>Refer appropriate youth to the Juvenile Justice Intensive Case Management program</a:t>
            </a:r>
          </a:p>
          <a:p>
            <a:r>
              <a:rPr lang="en-US" sz="2800" dirty="0">
                <a:solidFill>
                  <a:schemeClr val="tx1"/>
                </a:solidFill>
              </a:rPr>
              <a:t>Refer appropriate youth to the Promises life skills/job readiness program.</a:t>
            </a:r>
          </a:p>
          <a:p>
            <a:r>
              <a:rPr lang="en-US" sz="2800" dirty="0">
                <a:solidFill>
                  <a:schemeClr val="tx1"/>
                </a:solidFill>
              </a:rPr>
              <a:t>Working in collaboration with the Tri-County Care Management organization, determine if access to services is an issue for multi-systemic involved youth</a:t>
            </a:r>
            <a:r>
              <a:rPr lang="en-US" sz="2800" dirty="0" smtClean="0">
                <a:solidFill>
                  <a:schemeClr val="tx1"/>
                </a:solidFill>
              </a:rPr>
              <a:t>.</a:t>
            </a:r>
            <a:endParaRPr lang="en-US" dirty="0"/>
          </a:p>
        </p:txBody>
      </p:sp>
    </p:spTree>
    <p:extLst>
      <p:ext uri="{BB962C8B-B14F-4D97-AF65-F5344CB8AC3E}">
        <p14:creationId xmlns:p14="http://schemas.microsoft.com/office/powerpoint/2010/main" val="792421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solidFill>
              </a:rPr>
              <a:t>DISPOSITION</a:t>
            </a:r>
            <a:br>
              <a:rPr lang="en-US" b="1" dirty="0" smtClean="0">
                <a:solidFill>
                  <a:schemeClr val="tx1"/>
                </a:solidFill>
              </a:rPr>
            </a:br>
            <a:r>
              <a:rPr lang="en-US" b="1" dirty="0" smtClean="0">
                <a:solidFill>
                  <a:schemeClr val="tx1"/>
                </a:solidFill>
              </a:rPr>
              <a:t>VISION</a:t>
            </a:r>
            <a:endParaRPr lang="en-US" b="1" dirty="0">
              <a:solidFill>
                <a:schemeClr val="tx1"/>
              </a:solidFill>
            </a:endParaRPr>
          </a:p>
        </p:txBody>
      </p:sp>
      <p:sp>
        <p:nvSpPr>
          <p:cNvPr id="3" name="Content Placeholder 2"/>
          <p:cNvSpPr>
            <a:spLocks noGrp="1"/>
          </p:cNvSpPr>
          <p:nvPr>
            <p:ph idx="1"/>
          </p:nvPr>
        </p:nvSpPr>
        <p:spPr>
          <a:xfrm>
            <a:off x="457200" y="2667000"/>
            <a:ext cx="8229600" cy="3459163"/>
          </a:xfrm>
        </p:spPr>
        <p:txBody>
          <a:bodyPr>
            <a:normAutofit/>
          </a:bodyPr>
          <a:lstStyle/>
          <a:p>
            <a:r>
              <a:rPr lang="en-US" sz="3200" dirty="0">
                <a:solidFill>
                  <a:schemeClr val="tx1"/>
                </a:solidFill>
              </a:rPr>
              <a:t>Juvenile Justice Intensive Case Management Program</a:t>
            </a:r>
          </a:p>
          <a:p>
            <a:r>
              <a:rPr lang="en-US" sz="3200" dirty="0">
                <a:solidFill>
                  <a:schemeClr val="tx1"/>
                </a:solidFill>
              </a:rPr>
              <a:t>Juvenile Justice Multi-Disciplinary Team</a:t>
            </a:r>
          </a:p>
          <a:p>
            <a:r>
              <a:rPr lang="en-US" sz="3200" dirty="0">
                <a:solidFill>
                  <a:schemeClr val="tx1"/>
                </a:solidFill>
              </a:rPr>
              <a:t>Life/Skill Job Readiness </a:t>
            </a:r>
            <a:r>
              <a:rPr lang="en-US" sz="3200" dirty="0" smtClean="0">
                <a:solidFill>
                  <a:schemeClr val="tx1"/>
                </a:solidFill>
              </a:rPr>
              <a:t>Program</a:t>
            </a:r>
            <a:endParaRPr lang="en-US" sz="2800" dirty="0">
              <a:solidFill>
                <a:schemeClr val="tx1"/>
              </a:solidFill>
            </a:endParaRPr>
          </a:p>
        </p:txBody>
      </p:sp>
    </p:spTree>
    <p:extLst>
      <p:ext uri="{BB962C8B-B14F-4D97-AF65-F5344CB8AC3E}">
        <p14:creationId xmlns:p14="http://schemas.microsoft.com/office/powerpoint/2010/main" val="3476876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tx1"/>
                </a:solidFill>
              </a:rPr>
              <a:t>REENTRY</a:t>
            </a:r>
            <a:endParaRPr lang="en-US" dirty="0"/>
          </a:p>
        </p:txBody>
      </p:sp>
      <p:sp>
        <p:nvSpPr>
          <p:cNvPr id="3" name="Content Placeholder 2"/>
          <p:cNvSpPr>
            <a:spLocks noGrp="1"/>
          </p:cNvSpPr>
          <p:nvPr>
            <p:ph idx="1"/>
          </p:nvPr>
        </p:nvSpPr>
        <p:spPr/>
        <p:txBody>
          <a:bodyPr/>
          <a:lstStyle/>
          <a:p>
            <a:r>
              <a:rPr lang="en-US" dirty="0">
                <a:solidFill>
                  <a:schemeClr val="tx1"/>
                </a:solidFill>
              </a:rPr>
              <a:t>Three black youth were admitted to the JJC as probationers in 2015</a:t>
            </a:r>
          </a:p>
          <a:p>
            <a:r>
              <a:rPr lang="en-US" dirty="0">
                <a:solidFill>
                  <a:schemeClr val="tx1"/>
                </a:solidFill>
              </a:rPr>
              <a:t>The most severe current offense was Persons (2) and Public Order (1)</a:t>
            </a:r>
          </a:p>
          <a:p>
            <a:r>
              <a:rPr lang="en-US" dirty="0">
                <a:solidFill>
                  <a:schemeClr val="tx1"/>
                </a:solidFill>
              </a:rPr>
              <a:t>Three black youth were released from JJC residential programs in 2015</a:t>
            </a:r>
          </a:p>
          <a:p>
            <a:pPr lvl="0"/>
            <a:r>
              <a:rPr lang="en-US" dirty="0">
                <a:solidFill>
                  <a:schemeClr val="tx1"/>
                </a:solidFill>
              </a:rPr>
              <a:t>Three Black youth were released to Parole Supervision in </a:t>
            </a:r>
            <a:r>
              <a:rPr lang="en-US" dirty="0" smtClean="0">
                <a:solidFill>
                  <a:schemeClr val="tx1"/>
                </a:solidFill>
              </a:rPr>
              <a:t>2015</a:t>
            </a:r>
            <a:endParaRPr lang="en-US" dirty="0"/>
          </a:p>
        </p:txBody>
      </p:sp>
    </p:spTree>
    <p:extLst>
      <p:ext uri="{BB962C8B-B14F-4D97-AF65-F5344CB8AC3E}">
        <p14:creationId xmlns:p14="http://schemas.microsoft.com/office/powerpoint/2010/main" val="507210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pPr algn="ctr"/>
            <a:r>
              <a:rPr lang="en-US" b="1" dirty="0" smtClean="0">
                <a:solidFill>
                  <a:schemeClr val="tx1"/>
                </a:solidFill>
              </a:rPr>
              <a:t>REENTRY</a:t>
            </a:r>
            <a:br>
              <a:rPr lang="en-US" b="1" dirty="0" smtClean="0">
                <a:solidFill>
                  <a:schemeClr val="tx1"/>
                </a:solidFill>
              </a:rPr>
            </a:br>
            <a:r>
              <a:rPr lang="en-US" b="1" dirty="0" smtClean="0">
                <a:solidFill>
                  <a:schemeClr val="tx1"/>
                </a:solidFill>
              </a:rPr>
              <a:t>RECOMMENDATIONS</a:t>
            </a:r>
            <a:endParaRPr lang="en-US" b="1" dirty="0">
              <a:solidFill>
                <a:schemeClr val="tx1"/>
              </a:solidFill>
            </a:endParaRPr>
          </a:p>
        </p:txBody>
      </p:sp>
      <p:sp>
        <p:nvSpPr>
          <p:cNvPr id="3" name="Content Placeholder 2"/>
          <p:cNvSpPr>
            <a:spLocks noGrp="1"/>
          </p:cNvSpPr>
          <p:nvPr>
            <p:ph idx="1"/>
          </p:nvPr>
        </p:nvSpPr>
        <p:spPr/>
        <p:txBody>
          <a:bodyPr>
            <a:normAutofit/>
          </a:bodyPr>
          <a:lstStyle/>
          <a:p>
            <a:r>
              <a:rPr lang="en-US" sz="2800" dirty="0" smtClean="0">
                <a:solidFill>
                  <a:schemeClr val="tx1"/>
                </a:solidFill>
              </a:rPr>
              <a:t>Continue to meet the needs of youth at this point of the continuum through the County sponsored Juvenile Justice Intensive Case Management program</a:t>
            </a:r>
          </a:p>
          <a:p>
            <a:r>
              <a:rPr lang="en-US" sz="2800" dirty="0" smtClean="0">
                <a:solidFill>
                  <a:schemeClr val="tx1"/>
                </a:solidFill>
              </a:rPr>
              <a:t>Address the specific needs of those youth coming back into the community through the Juvenile Justice Multi-Disciplinary Team</a:t>
            </a:r>
            <a:endParaRPr lang="en-US" sz="2800" dirty="0">
              <a:solidFill>
                <a:schemeClr val="tx1"/>
              </a:solidFill>
            </a:endParaRPr>
          </a:p>
        </p:txBody>
      </p:sp>
    </p:spTree>
    <p:extLst>
      <p:ext uri="{BB962C8B-B14F-4D97-AF65-F5344CB8AC3E}">
        <p14:creationId xmlns:p14="http://schemas.microsoft.com/office/powerpoint/2010/main" val="3267225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solidFill>
              </a:rPr>
              <a:t>REENTRY </a:t>
            </a:r>
            <a:br>
              <a:rPr lang="en-US" b="1" dirty="0" smtClean="0">
                <a:solidFill>
                  <a:schemeClr val="tx1"/>
                </a:solidFill>
              </a:rPr>
            </a:br>
            <a:r>
              <a:rPr lang="en-US" b="1" dirty="0" smtClean="0">
                <a:solidFill>
                  <a:schemeClr val="tx1"/>
                </a:solidFill>
              </a:rPr>
              <a:t>VISION</a:t>
            </a:r>
            <a:endParaRPr lang="en-US" b="1" dirty="0">
              <a:solidFill>
                <a:schemeClr val="tx1"/>
              </a:solidFill>
            </a:endParaRPr>
          </a:p>
        </p:txBody>
      </p:sp>
      <p:sp>
        <p:nvSpPr>
          <p:cNvPr id="3" name="Content Placeholder 2"/>
          <p:cNvSpPr>
            <a:spLocks noGrp="1"/>
          </p:cNvSpPr>
          <p:nvPr>
            <p:ph idx="1"/>
          </p:nvPr>
        </p:nvSpPr>
        <p:spPr/>
        <p:txBody>
          <a:bodyPr/>
          <a:lstStyle/>
          <a:p>
            <a:r>
              <a:rPr lang="en-US" sz="2800" dirty="0">
                <a:solidFill>
                  <a:schemeClr val="tx1"/>
                </a:solidFill>
              </a:rPr>
              <a:t>There were insufficient numbers of youth who re-entered the Somerset County community to develop any specific program recommendations.  The needs of these youth are being met through the Juvenile Justice Intensive Case Management program and the JJ MDT</a:t>
            </a:r>
            <a:r>
              <a:rPr lang="en-US" sz="2800" dirty="0" smtClean="0">
                <a:solidFill>
                  <a:schemeClr val="tx1"/>
                </a:solidFill>
              </a:rPr>
              <a:t>.</a:t>
            </a:r>
            <a:endParaRPr lang="en-US" dirty="0"/>
          </a:p>
        </p:txBody>
      </p:sp>
    </p:spTree>
    <p:extLst>
      <p:ext uri="{BB962C8B-B14F-4D97-AF65-F5344CB8AC3E}">
        <p14:creationId xmlns:p14="http://schemas.microsoft.com/office/powerpoint/2010/main" val="112203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solidFill>
              </a:rPr>
              <a:t>MINORITY OVER REPRESENTATION</a:t>
            </a:r>
            <a:br>
              <a:rPr lang="en-US" b="1" dirty="0" smtClean="0">
                <a:solidFill>
                  <a:schemeClr val="tx1"/>
                </a:solidFill>
              </a:rPr>
            </a:br>
            <a:r>
              <a:rPr lang="en-US" b="1" dirty="0" smtClean="0">
                <a:solidFill>
                  <a:schemeClr val="tx1"/>
                </a:solidFill>
              </a:rPr>
              <a:t>PREVENTION</a:t>
            </a:r>
            <a:endParaRPr lang="en-US" b="1" dirty="0">
              <a:solidFill>
                <a:schemeClr val="tx1"/>
              </a:solidFill>
            </a:endParaRPr>
          </a:p>
        </p:txBody>
      </p:sp>
      <p:sp>
        <p:nvSpPr>
          <p:cNvPr id="3" name="Content Placeholder 2"/>
          <p:cNvSpPr>
            <a:spLocks noGrp="1"/>
          </p:cNvSpPr>
          <p:nvPr>
            <p:ph idx="1"/>
          </p:nvPr>
        </p:nvSpPr>
        <p:spPr>
          <a:xfrm>
            <a:off x="457200" y="1905000"/>
            <a:ext cx="8229600" cy="4221163"/>
          </a:xfrm>
        </p:spPr>
        <p:txBody>
          <a:bodyPr>
            <a:noAutofit/>
          </a:bodyPr>
          <a:lstStyle/>
          <a:p>
            <a:r>
              <a:rPr lang="en-US" dirty="0" smtClean="0">
                <a:solidFill>
                  <a:schemeClr val="tx1"/>
                </a:solidFill>
              </a:rPr>
              <a:t>The </a:t>
            </a:r>
            <a:r>
              <a:rPr lang="en-US" dirty="0">
                <a:solidFill>
                  <a:schemeClr val="tx1"/>
                </a:solidFill>
              </a:rPr>
              <a:t>total white youth population decreased by </a:t>
            </a:r>
            <a:r>
              <a:rPr lang="en-US" dirty="0" smtClean="0">
                <a:solidFill>
                  <a:schemeClr val="tx1"/>
                </a:solidFill>
              </a:rPr>
              <a:t>6% </a:t>
            </a:r>
            <a:r>
              <a:rPr lang="en-US" dirty="0">
                <a:solidFill>
                  <a:schemeClr val="tx1"/>
                </a:solidFill>
              </a:rPr>
              <a:t>and the percentage of juvenile arrests decreased by </a:t>
            </a:r>
            <a:r>
              <a:rPr lang="en-US" dirty="0" smtClean="0">
                <a:solidFill>
                  <a:schemeClr val="tx1"/>
                </a:solidFill>
              </a:rPr>
              <a:t>30% (466 to 325)</a:t>
            </a:r>
            <a:endParaRPr lang="en-US" dirty="0">
              <a:solidFill>
                <a:schemeClr val="tx1"/>
              </a:solidFill>
            </a:endParaRPr>
          </a:p>
          <a:p>
            <a:r>
              <a:rPr lang="en-US" dirty="0" smtClean="0">
                <a:solidFill>
                  <a:schemeClr val="tx1"/>
                </a:solidFill>
              </a:rPr>
              <a:t>The </a:t>
            </a:r>
            <a:r>
              <a:rPr lang="en-US" dirty="0">
                <a:solidFill>
                  <a:schemeClr val="tx1"/>
                </a:solidFill>
              </a:rPr>
              <a:t>total black population </a:t>
            </a:r>
            <a:r>
              <a:rPr lang="en-US" dirty="0" smtClean="0">
                <a:solidFill>
                  <a:schemeClr val="tx1"/>
                </a:solidFill>
              </a:rPr>
              <a:t>increased by 2% </a:t>
            </a:r>
            <a:r>
              <a:rPr lang="en-US" dirty="0">
                <a:solidFill>
                  <a:schemeClr val="tx1"/>
                </a:solidFill>
              </a:rPr>
              <a:t>and the percentage of juvenile arrests decreased by </a:t>
            </a:r>
            <a:r>
              <a:rPr lang="en-US" dirty="0" smtClean="0">
                <a:solidFill>
                  <a:schemeClr val="tx1"/>
                </a:solidFill>
              </a:rPr>
              <a:t>36% (399 </a:t>
            </a:r>
            <a:r>
              <a:rPr lang="en-US" dirty="0">
                <a:solidFill>
                  <a:schemeClr val="tx1"/>
                </a:solidFill>
              </a:rPr>
              <a:t>to </a:t>
            </a:r>
            <a:r>
              <a:rPr lang="en-US" dirty="0" smtClean="0">
                <a:solidFill>
                  <a:schemeClr val="tx1"/>
                </a:solidFill>
              </a:rPr>
              <a:t>257)</a:t>
            </a:r>
          </a:p>
          <a:p>
            <a:r>
              <a:rPr lang="en-US" dirty="0">
                <a:solidFill>
                  <a:schemeClr val="tx1"/>
                </a:solidFill>
              </a:rPr>
              <a:t>The total Hispanic population increased by </a:t>
            </a:r>
            <a:r>
              <a:rPr lang="en-US" dirty="0" smtClean="0">
                <a:solidFill>
                  <a:schemeClr val="tx1"/>
                </a:solidFill>
              </a:rPr>
              <a:t>11% </a:t>
            </a:r>
            <a:r>
              <a:rPr lang="en-US" dirty="0">
                <a:solidFill>
                  <a:schemeClr val="tx1"/>
                </a:solidFill>
              </a:rPr>
              <a:t>and the percentage of juvenile </a:t>
            </a:r>
            <a:r>
              <a:rPr lang="en-US" dirty="0" smtClean="0">
                <a:solidFill>
                  <a:schemeClr val="tx1"/>
                </a:solidFill>
              </a:rPr>
              <a:t>arrests increased </a:t>
            </a:r>
            <a:r>
              <a:rPr lang="en-US" dirty="0">
                <a:solidFill>
                  <a:schemeClr val="tx1"/>
                </a:solidFill>
              </a:rPr>
              <a:t>by </a:t>
            </a:r>
            <a:r>
              <a:rPr lang="en-US" dirty="0" smtClean="0">
                <a:solidFill>
                  <a:schemeClr val="tx1"/>
                </a:solidFill>
              </a:rPr>
              <a:t>43% (88 to 126)</a:t>
            </a:r>
          </a:p>
          <a:p>
            <a:r>
              <a:rPr lang="en-US" dirty="0">
                <a:solidFill>
                  <a:schemeClr val="tx1"/>
                </a:solidFill>
              </a:rPr>
              <a:t>The total non-Hispanic population decreased by 6% and the percentage of juvenile arrests decreased by 41% (797 to 472</a:t>
            </a:r>
            <a:r>
              <a:rPr lang="en-US" dirty="0" smtClean="0">
                <a:solidFill>
                  <a:schemeClr val="tx1"/>
                </a:solidFill>
              </a:rPr>
              <a:t>)</a:t>
            </a:r>
            <a:endParaRPr lang="en-US" sz="2800" dirty="0"/>
          </a:p>
        </p:txBody>
      </p:sp>
    </p:spTree>
    <p:extLst>
      <p:ext uri="{BB962C8B-B14F-4D97-AF65-F5344CB8AC3E}">
        <p14:creationId xmlns:p14="http://schemas.microsoft.com/office/powerpoint/2010/main" val="2667266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pPr algn="ctr"/>
            <a:r>
              <a:rPr lang="en-US" b="1" dirty="0" smtClean="0">
                <a:solidFill>
                  <a:schemeClr val="tx1">
                    <a:lumMod val="75000"/>
                    <a:lumOff val="25000"/>
                  </a:schemeClr>
                </a:solidFill>
              </a:rPr>
              <a:t>PREVENTION</a:t>
            </a:r>
            <a:endParaRPr lang="en-US" b="1" dirty="0">
              <a:solidFill>
                <a:schemeClr val="tx1">
                  <a:lumMod val="75000"/>
                  <a:lumOff val="25000"/>
                </a:schemeClr>
              </a:solidFill>
            </a:endParaRPr>
          </a:p>
        </p:txBody>
      </p:sp>
      <p:sp>
        <p:nvSpPr>
          <p:cNvPr id="3" name="Content Placeholder 2"/>
          <p:cNvSpPr>
            <a:spLocks noGrp="1"/>
          </p:cNvSpPr>
          <p:nvPr>
            <p:ph idx="1"/>
          </p:nvPr>
        </p:nvSpPr>
        <p:spPr>
          <a:xfrm>
            <a:off x="457200" y="1752600"/>
            <a:ext cx="8229600" cy="4373563"/>
          </a:xfrm>
        </p:spPr>
        <p:txBody>
          <a:bodyPr>
            <a:normAutofit/>
          </a:bodyPr>
          <a:lstStyle/>
          <a:p>
            <a:r>
              <a:rPr lang="en-US" sz="2800" dirty="0" smtClean="0">
                <a:solidFill>
                  <a:schemeClr val="tx1"/>
                </a:solidFill>
              </a:rPr>
              <a:t>Total youth population decreased by 1.4%</a:t>
            </a:r>
          </a:p>
          <a:p>
            <a:r>
              <a:rPr lang="en-US" sz="2800" dirty="0" smtClean="0">
                <a:solidFill>
                  <a:schemeClr val="tx1"/>
                </a:solidFill>
              </a:rPr>
              <a:t>Thirty-two percent fewer youth were arrested between 2012 and 2015</a:t>
            </a:r>
          </a:p>
          <a:p>
            <a:r>
              <a:rPr lang="en-US" sz="2800" dirty="0" smtClean="0">
                <a:solidFill>
                  <a:schemeClr val="tx1"/>
                </a:solidFill>
              </a:rPr>
              <a:t>School enrollments dropped by one percent as did the number of school dropouts by ten percent</a:t>
            </a:r>
          </a:p>
          <a:p>
            <a:r>
              <a:rPr lang="en-US" sz="2800" dirty="0" smtClean="0">
                <a:solidFill>
                  <a:schemeClr val="tx1"/>
                </a:solidFill>
              </a:rPr>
              <a:t>Incidences of vandalism, victimization &amp; substances decreased by four percent</a:t>
            </a:r>
          </a:p>
          <a:p>
            <a:r>
              <a:rPr lang="en-US" sz="2800" dirty="0">
                <a:solidFill>
                  <a:schemeClr val="tx1"/>
                </a:solidFill>
              </a:rPr>
              <a:t>Children receiving food stamps increased by 7.5</a:t>
            </a:r>
            <a:r>
              <a:rPr lang="en-US" sz="2800" dirty="0" smtClean="0">
                <a:solidFill>
                  <a:schemeClr val="tx1"/>
                </a:solidFill>
              </a:rPr>
              <a:t>%</a:t>
            </a:r>
            <a:endParaRPr lang="en-US" dirty="0"/>
          </a:p>
        </p:txBody>
      </p:sp>
    </p:spTree>
    <p:extLst>
      <p:ext uri="{BB962C8B-B14F-4D97-AF65-F5344CB8AC3E}">
        <p14:creationId xmlns:p14="http://schemas.microsoft.com/office/powerpoint/2010/main" val="9460340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tx1"/>
                </a:solidFill>
              </a:rPr>
              <a:t>MINORITY OVER REPRESENTATION</a:t>
            </a:r>
            <a:br>
              <a:rPr lang="en-US" b="1" dirty="0">
                <a:solidFill>
                  <a:schemeClr val="tx1"/>
                </a:solidFill>
              </a:rPr>
            </a:br>
            <a:r>
              <a:rPr lang="en-US" b="1" dirty="0" smtClean="0">
                <a:solidFill>
                  <a:schemeClr val="tx1"/>
                </a:solidFill>
              </a:rPr>
              <a:t>DIVERSION</a:t>
            </a:r>
            <a:endParaRPr lang="en-US" b="1" dirty="0">
              <a:solidFill>
                <a:schemeClr val="tx1"/>
              </a:solidFill>
            </a:endParaRPr>
          </a:p>
        </p:txBody>
      </p:sp>
      <p:sp>
        <p:nvSpPr>
          <p:cNvPr id="3" name="Content Placeholder 2"/>
          <p:cNvSpPr>
            <a:spLocks noGrp="1"/>
          </p:cNvSpPr>
          <p:nvPr>
            <p:ph idx="1"/>
          </p:nvPr>
        </p:nvSpPr>
        <p:spPr>
          <a:xfrm>
            <a:off x="457200" y="2209800"/>
            <a:ext cx="8229600" cy="3916363"/>
          </a:xfrm>
        </p:spPr>
        <p:txBody>
          <a:bodyPr>
            <a:normAutofit/>
          </a:bodyPr>
          <a:lstStyle/>
          <a:p>
            <a:r>
              <a:rPr lang="en-US" sz="2800" dirty="0" smtClean="0">
                <a:solidFill>
                  <a:schemeClr val="tx1"/>
                </a:solidFill>
              </a:rPr>
              <a:t>Of the 91 juvenile cases diverted from the court, 50 of them were white (55%), 24 were black (27%), 12 were Hispanic (14%), and 5 were “other” (6%)</a:t>
            </a:r>
          </a:p>
          <a:p>
            <a:r>
              <a:rPr lang="en-US" sz="2800" dirty="0">
                <a:solidFill>
                  <a:schemeClr val="tx1"/>
                </a:solidFill>
              </a:rPr>
              <a:t>The total number of black clients decreased by 52% </a:t>
            </a:r>
          </a:p>
          <a:p>
            <a:r>
              <a:rPr lang="en-US" sz="2800" dirty="0" smtClean="0">
                <a:solidFill>
                  <a:schemeClr val="tx1"/>
                </a:solidFill>
              </a:rPr>
              <a:t>The </a:t>
            </a:r>
            <a:r>
              <a:rPr lang="en-US" sz="2800" dirty="0">
                <a:solidFill>
                  <a:schemeClr val="tx1"/>
                </a:solidFill>
              </a:rPr>
              <a:t>total number of white clients decreased by </a:t>
            </a:r>
            <a:r>
              <a:rPr lang="en-US" sz="2800" dirty="0" smtClean="0">
                <a:solidFill>
                  <a:schemeClr val="tx1"/>
                </a:solidFill>
              </a:rPr>
              <a:t>50% </a:t>
            </a:r>
            <a:endParaRPr lang="en-US" sz="2800" dirty="0">
              <a:solidFill>
                <a:schemeClr val="tx1"/>
              </a:solidFill>
            </a:endParaRPr>
          </a:p>
          <a:p>
            <a:r>
              <a:rPr lang="en-US" sz="2800" dirty="0" smtClean="0">
                <a:solidFill>
                  <a:schemeClr val="tx1"/>
                </a:solidFill>
              </a:rPr>
              <a:t>The </a:t>
            </a:r>
            <a:r>
              <a:rPr lang="en-US" sz="2800" dirty="0">
                <a:solidFill>
                  <a:schemeClr val="tx1"/>
                </a:solidFill>
              </a:rPr>
              <a:t>total number of Hispanic clients decreased by </a:t>
            </a:r>
            <a:r>
              <a:rPr lang="en-US" sz="2800" dirty="0" smtClean="0">
                <a:solidFill>
                  <a:schemeClr val="tx1"/>
                </a:solidFill>
              </a:rPr>
              <a:t>20%</a:t>
            </a:r>
          </a:p>
          <a:p>
            <a:r>
              <a:rPr lang="en-US" sz="2800" dirty="0" smtClean="0">
                <a:solidFill>
                  <a:schemeClr val="tx1"/>
                </a:solidFill>
              </a:rPr>
              <a:t>There was no change in the category of “Other”.</a:t>
            </a:r>
            <a:endParaRPr lang="en-US" dirty="0"/>
          </a:p>
        </p:txBody>
      </p:sp>
    </p:spTree>
    <p:extLst>
      <p:ext uri="{BB962C8B-B14F-4D97-AF65-F5344CB8AC3E}">
        <p14:creationId xmlns:p14="http://schemas.microsoft.com/office/powerpoint/2010/main" val="1173621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tx1"/>
                </a:solidFill>
              </a:rPr>
              <a:t>MINORITY OVER REPRESENTATION</a:t>
            </a:r>
            <a:br>
              <a:rPr lang="en-US" b="1" dirty="0">
                <a:solidFill>
                  <a:schemeClr val="tx1"/>
                </a:solidFill>
              </a:rPr>
            </a:br>
            <a:r>
              <a:rPr lang="en-US" b="1" dirty="0" smtClean="0">
                <a:solidFill>
                  <a:schemeClr val="tx1"/>
                </a:solidFill>
              </a:rPr>
              <a:t>DETENTION</a:t>
            </a:r>
            <a:endParaRPr lang="en-US" b="1" dirty="0">
              <a:solidFill>
                <a:schemeClr val="tx1"/>
              </a:solidFill>
            </a:endParaRPr>
          </a:p>
        </p:txBody>
      </p:sp>
      <p:sp>
        <p:nvSpPr>
          <p:cNvPr id="3" name="Content Placeholder 2"/>
          <p:cNvSpPr>
            <a:spLocks noGrp="1"/>
          </p:cNvSpPr>
          <p:nvPr>
            <p:ph idx="1"/>
          </p:nvPr>
        </p:nvSpPr>
        <p:spPr/>
        <p:txBody>
          <a:bodyPr>
            <a:normAutofit fontScale="92500"/>
          </a:bodyPr>
          <a:lstStyle/>
          <a:p>
            <a:r>
              <a:rPr lang="en-US" sz="2800" dirty="0" smtClean="0">
                <a:solidFill>
                  <a:schemeClr val="tx1"/>
                </a:solidFill>
              </a:rPr>
              <a:t>In 2015, fourteen black youth (56%) were admitted to Detention. </a:t>
            </a:r>
          </a:p>
          <a:p>
            <a:r>
              <a:rPr lang="en-US" sz="2800" dirty="0" smtClean="0">
                <a:solidFill>
                  <a:schemeClr val="tx1"/>
                </a:solidFill>
              </a:rPr>
              <a:t>Ten white/Hispanic youth (40%) were placed </a:t>
            </a:r>
            <a:r>
              <a:rPr lang="en-US" sz="2800" dirty="0">
                <a:solidFill>
                  <a:schemeClr val="tx1"/>
                </a:solidFill>
              </a:rPr>
              <a:t>in Detention</a:t>
            </a:r>
          </a:p>
          <a:p>
            <a:r>
              <a:rPr lang="en-US" sz="2800" dirty="0" smtClean="0">
                <a:solidFill>
                  <a:schemeClr val="tx1"/>
                </a:solidFill>
              </a:rPr>
              <a:t>One “Other” youth (4%) was placed in Detention</a:t>
            </a:r>
          </a:p>
          <a:p>
            <a:r>
              <a:rPr lang="en-US" sz="2800" dirty="0" smtClean="0">
                <a:solidFill>
                  <a:schemeClr val="tx1"/>
                </a:solidFill>
              </a:rPr>
              <a:t>Fifty percent (50%) fewer white youth had their cases referred to court, 50% fewer black youth were referred to court and 11% fewer Hispanic youth were referred.</a:t>
            </a:r>
          </a:p>
          <a:p>
            <a:r>
              <a:rPr lang="en-US" sz="2800" dirty="0" smtClean="0">
                <a:solidFill>
                  <a:schemeClr val="tx1"/>
                </a:solidFill>
              </a:rPr>
              <a:t>Five Hispanic youth went to detention in 2012 and ten youth had the same experience in 2015</a:t>
            </a:r>
            <a:endParaRPr lang="en-US" dirty="0"/>
          </a:p>
        </p:txBody>
      </p:sp>
    </p:spTree>
    <p:extLst>
      <p:ext uri="{BB962C8B-B14F-4D97-AF65-F5344CB8AC3E}">
        <p14:creationId xmlns:p14="http://schemas.microsoft.com/office/powerpoint/2010/main" val="3427640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latin typeface="Arial" panose="020B0604020202020204" pitchFamily="34" charset="0"/>
                <a:cs typeface="Arial" panose="020B0604020202020204" pitchFamily="34" charset="0"/>
              </a:rPr>
              <a:t>Minority Over Representation in Detention Continued</a:t>
            </a: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US" sz="2800" dirty="0" smtClean="0">
                <a:solidFill>
                  <a:schemeClr val="tx1"/>
                </a:solidFill>
              </a:rPr>
              <a:t>The number of white youth who were admitted to detention grew by 11%</a:t>
            </a:r>
          </a:p>
          <a:p>
            <a:r>
              <a:rPr lang="en-US" sz="2800" dirty="0" smtClean="0">
                <a:solidFill>
                  <a:schemeClr val="tx1"/>
                </a:solidFill>
              </a:rPr>
              <a:t>Forty-four (44%) fewer black youth were admitted to detention</a:t>
            </a:r>
            <a:endParaRPr lang="en-US" dirty="0"/>
          </a:p>
        </p:txBody>
      </p:sp>
    </p:spTree>
    <p:extLst>
      <p:ext uri="{BB962C8B-B14F-4D97-AF65-F5344CB8AC3E}">
        <p14:creationId xmlns:p14="http://schemas.microsoft.com/office/powerpoint/2010/main" val="2038299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tx1">
                    <a:lumMod val="85000"/>
                    <a:lumOff val="15000"/>
                  </a:schemeClr>
                </a:solidFill>
              </a:rPr>
              <a:t>MINORITY OVER REPRESENTATION</a:t>
            </a:r>
            <a:br>
              <a:rPr lang="en-US" b="1" dirty="0">
                <a:solidFill>
                  <a:schemeClr val="tx1">
                    <a:lumMod val="85000"/>
                    <a:lumOff val="15000"/>
                  </a:schemeClr>
                </a:solidFill>
              </a:rPr>
            </a:br>
            <a:r>
              <a:rPr lang="en-US" b="1" dirty="0" smtClean="0">
                <a:solidFill>
                  <a:schemeClr val="tx1">
                    <a:lumMod val="85000"/>
                    <a:lumOff val="15000"/>
                  </a:schemeClr>
                </a:solidFill>
              </a:rPr>
              <a:t>DISPOSITION</a:t>
            </a:r>
            <a:endParaRPr lang="en-US" b="1" dirty="0">
              <a:solidFill>
                <a:schemeClr val="tx1">
                  <a:lumMod val="85000"/>
                  <a:lumOff val="15000"/>
                </a:schemeClr>
              </a:solidFill>
            </a:endParaRPr>
          </a:p>
        </p:txBody>
      </p:sp>
      <p:sp>
        <p:nvSpPr>
          <p:cNvPr id="3" name="Content Placeholder 2"/>
          <p:cNvSpPr>
            <a:spLocks noGrp="1"/>
          </p:cNvSpPr>
          <p:nvPr>
            <p:ph idx="1"/>
          </p:nvPr>
        </p:nvSpPr>
        <p:spPr>
          <a:xfrm>
            <a:off x="457200" y="2362200"/>
            <a:ext cx="8229600" cy="3962400"/>
          </a:xfrm>
        </p:spPr>
        <p:txBody>
          <a:bodyPr>
            <a:normAutofit/>
          </a:bodyPr>
          <a:lstStyle/>
          <a:p>
            <a:r>
              <a:rPr lang="en-US" dirty="0" smtClean="0">
                <a:solidFill>
                  <a:schemeClr val="tx1"/>
                </a:solidFill>
              </a:rPr>
              <a:t>In 2015, 38% of the youth adjudicated delinquent were black, 35% were white, 26% were Hispanic, and 2% were “Other”</a:t>
            </a:r>
          </a:p>
          <a:p>
            <a:r>
              <a:rPr lang="en-US" dirty="0" smtClean="0">
                <a:solidFill>
                  <a:schemeClr val="tx1"/>
                </a:solidFill>
              </a:rPr>
              <a:t>15% </a:t>
            </a:r>
            <a:r>
              <a:rPr lang="en-US" dirty="0">
                <a:solidFill>
                  <a:schemeClr val="tx1"/>
                </a:solidFill>
              </a:rPr>
              <a:t>more Hispanic youth </a:t>
            </a:r>
            <a:r>
              <a:rPr lang="en-US" dirty="0" smtClean="0">
                <a:solidFill>
                  <a:schemeClr val="tx1"/>
                </a:solidFill>
              </a:rPr>
              <a:t>were </a:t>
            </a:r>
            <a:r>
              <a:rPr lang="en-US" dirty="0">
                <a:solidFill>
                  <a:schemeClr val="tx1"/>
                </a:solidFill>
              </a:rPr>
              <a:t>adjudicated delinquent between </a:t>
            </a:r>
            <a:r>
              <a:rPr lang="en-US" dirty="0" smtClean="0">
                <a:solidFill>
                  <a:schemeClr val="tx1"/>
                </a:solidFill>
              </a:rPr>
              <a:t>2012 </a:t>
            </a:r>
            <a:r>
              <a:rPr lang="en-US" dirty="0">
                <a:solidFill>
                  <a:schemeClr val="tx1"/>
                </a:solidFill>
              </a:rPr>
              <a:t>and </a:t>
            </a:r>
            <a:r>
              <a:rPr lang="en-US" dirty="0" smtClean="0">
                <a:solidFill>
                  <a:schemeClr val="tx1"/>
                </a:solidFill>
              </a:rPr>
              <a:t>20125</a:t>
            </a:r>
            <a:endParaRPr lang="en-US" dirty="0">
              <a:solidFill>
                <a:schemeClr val="tx1"/>
              </a:solidFill>
            </a:endParaRPr>
          </a:p>
          <a:p>
            <a:r>
              <a:rPr lang="en-US" dirty="0" smtClean="0">
                <a:solidFill>
                  <a:schemeClr val="tx1"/>
                </a:solidFill>
              </a:rPr>
              <a:t>67% </a:t>
            </a:r>
            <a:r>
              <a:rPr lang="en-US" dirty="0">
                <a:solidFill>
                  <a:schemeClr val="tx1"/>
                </a:solidFill>
              </a:rPr>
              <a:t>fewer white youth were adjudicated </a:t>
            </a:r>
            <a:r>
              <a:rPr lang="en-US" dirty="0" smtClean="0">
                <a:solidFill>
                  <a:schemeClr val="tx1"/>
                </a:solidFill>
              </a:rPr>
              <a:t>delinquent</a:t>
            </a:r>
          </a:p>
          <a:p>
            <a:r>
              <a:rPr lang="en-US" dirty="0" smtClean="0">
                <a:solidFill>
                  <a:schemeClr val="tx1"/>
                </a:solidFill>
              </a:rPr>
              <a:t>67% fewer “Other” youth were adjudicated delinquent</a:t>
            </a:r>
          </a:p>
          <a:p>
            <a:r>
              <a:rPr lang="en-US" dirty="0" smtClean="0">
                <a:solidFill>
                  <a:schemeClr val="tx1"/>
                </a:solidFill>
              </a:rPr>
              <a:t>54% </a:t>
            </a:r>
            <a:r>
              <a:rPr lang="en-US" dirty="0">
                <a:solidFill>
                  <a:schemeClr val="tx1"/>
                </a:solidFill>
              </a:rPr>
              <a:t>fewer black youth were adjudicated delinquent</a:t>
            </a:r>
          </a:p>
          <a:p>
            <a:r>
              <a:rPr lang="en-US" dirty="0" smtClean="0">
                <a:solidFill>
                  <a:schemeClr val="tx1"/>
                </a:solidFill>
              </a:rPr>
              <a:t>15% more Hispanic youth </a:t>
            </a:r>
            <a:r>
              <a:rPr lang="en-US" dirty="0">
                <a:solidFill>
                  <a:schemeClr val="tx1"/>
                </a:solidFill>
              </a:rPr>
              <a:t>were adjudicated </a:t>
            </a:r>
            <a:r>
              <a:rPr lang="en-US" dirty="0" smtClean="0">
                <a:solidFill>
                  <a:schemeClr val="tx1"/>
                </a:solidFill>
              </a:rPr>
              <a:t>delinquent</a:t>
            </a:r>
            <a:endParaRPr lang="en-US" dirty="0">
              <a:solidFill>
                <a:schemeClr val="tx1"/>
              </a:solidFill>
            </a:endParaRPr>
          </a:p>
        </p:txBody>
      </p:sp>
    </p:spTree>
    <p:extLst>
      <p:ext uri="{BB962C8B-B14F-4D97-AF65-F5344CB8AC3E}">
        <p14:creationId xmlns:p14="http://schemas.microsoft.com/office/powerpoint/2010/main" val="1128207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pPr algn="ctr"/>
            <a:r>
              <a:rPr lang="en-US" sz="2800" dirty="0">
                <a:solidFill>
                  <a:schemeClr val="tx1"/>
                </a:solidFill>
                <a:latin typeface="Arial" panose="020B0604020202020204" pitchFamily="34" charset="0"/>
                <a:cs typeface="Arial" panose="020B0604020202020204" pitchFamily="34" charset="0"/>
              </a:rPr>
              <a:t>Minority Over Representation in </a:t>
            </a:r>
            <a:r>
              <a:rPr lang="en-US" sz="2800" dirty="0" smtClean="0">
                <a:solidFill>
                  <a:schemeClr val="tx1"/>
                </a:solidFill>
                <a:latin typeface="Arial" panose="020B0604020202020204" pitchFamily="34" charset="0"/>
                <a:cs typeface="Arial" panose="020B0604020202020204" pitchFamily="34" charset="0"/>
              </a:rPr>
              <a:t>Disposition </a:t>
            </a:r>
            <a:r>
              <a:rPr lang="en-US" sz="2800" dirty="0">
                <a:solidFill>
                  <a:schemeClr val="tx1"/>
                </a:solidFill>
                <a:latin typeface="Arial" panose="020B0604020202020204" pitchFamily="34" charset="0"/>
                <a:cs typeface="Arial" panose="020B0604020202020204" pitchFamily="34" charset="0"/>
              </a:rPr>
              <a:t>Continued</a:t>
            </a:r>
            <a:endParaRPr lang="en-US" sz="2800" dirty="0">
              <a:solidFill>
                <a:schemeClr val="tx1"/>
              </a:solidFill>
            </a:endParaRPr>
          </a:p>
        </p:txBody>
      </p:sp>
      <p:sp>
        <p:nvSpPr>
          <p:cNvPr id="3" name="Content Placeholder 2"/>
          <p:cNvSpPr>
            <a:spLocks noGrp="1"/>
          </p:cNvSpPr>
          <p:nvPr>
            <p:ph idx="1"/>
          </p:nvPr>
        </p:nvSpPr>
        <p:spPr>
          <a:xfrm>
            <a:off x="457200" y="2590800"/>
            <a:ext cx="8229600" cy="3535363"/>
          </a:xfrm>
        </p:spPr>
        <p:txBody>
          <a:bodyPr/>
          <a:lstStyle/>
          <a:p>
            <a:r>
              <a:rPr lang="en-US" dirty="0" smtClean="0">
                <a:solidFill>
                  <a:schemeClr val="tx1"/>
                </a:solidFill>
              </a:rPr>
              <a:t>88% more Hispanic youth were placed on probation</a:t>
            </a:r>
          </a:p>
          <a:p>
            <a:r>
              <a:rPr lang="en-US" dirty="0" smtClean="0">
                <a:solidFill>
                  <a:schemeClr val="tx1"/>
                </a:solidFill>
              </a:rPr>
              <a:t>50% fewer white youth were placed on probation as well as a 35% drop in the number of black youth</a:t>
            </a:r>
          </a:p>
          <a:p>
            <a:r>
              <a:rPr lang="en-US" dirty="0" smtClean="0">
                <a:solidFill>
                  <a:schemeClr val="tx1"/>
                </a:solidFill>
              </a:rPr>
              <a:t>50% more black youth were placed in secure confinement, going from two black youth in 2012 to three in 2015</a:t>
            </a:r>
            <a:endParaRPr lang="en-US" dirty="0">
              <a:solidFill>
                <a:schemeClr val="tx1"/>
              </a:solidFill>
            </a:endParaRPr>
          </a:p>
        </p:txBody>
      </p:sp>
    </p:spTree>
    <p:extLst>
      <p:ext uri="{BB962C8B-B14F-4D97-AF65-F5344CB8AC3E}">
        <p14:creationId xmlns:p14="http://schemas.microsoft.com/office/powerpoint/2010/main" val="20849553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lumMod val="85000"/>
                    <a:lumOff val="15000"/>
                  </a:schemeClr>
                </a:solidFill>
              </a:rPr>
              <a:t>MINORITY OVER REPRESENTATION</a:t>
            </a:r>
            <a:br>
              <a:rPr lang="en-US" b="1" dirty="0" smtClean="0">
                <a:solidFill>
                  <a:schemeClr val="tx1">
                    <a:lumMod val="85000"/>
                    <a:lumOff val="15000"/>
                  </a:schemeClr>
                </a:solidFill>
              </a:rPr>
            </a:br>
            <a:r>
              <a:rPr lang="en-US" b="1" dirty="0" smtClean="0">
                <a:solidFill>
                  <a:schemeClr val="tx1">
                    <a:lumMod val="85000"/>
                    <a:lumOff val="15000"/>
                  </a:schemeClr>
                </a:solidFill>
              </a:rPr>
              <a:t>RECOMMENDATIONS</a:t>
            </a:r>
            <a:endParaRPr lang="en-US" b="1" dirty="0">
              <a:solidFill>
                <a:schemeClr val="tx1">
                  <a:lumMod val="85000"/>
                  <a:lumOff val="15000"/>
                </a:schemeClr>
              </a:solidFill>
            </a:endParaRPr>
          </a:p>
        </p:txBody>
      </p:sp>
      <p:sp>
        <p:nvSpPr>
          <p:cNvPr id="3" name="Content Placeholder 2"/>
          <p:cNvSpPr>
            <a:spLocks noGrp="1"/>
          </p:cNvSpPr>
          <p:nvPr>
            <p:ph idx="1"/>
          </p:nvPr>
        </p:nvSpPr>
        <p:spPr/>
        <p:txBody>
          <a:bodyPr>
            <a:normAutofit/>
          </a:bodyPr>
          <a:lstStyle/>
          <a:p>
            <a:r>
              <a:rPr lang="en-US" dirty="0">
                <a:solidFill>
                  <a:schemeClr val="tx1"/>
                </a:solidFill>
              </a:rPr>
              <a:t>Based on the data related to the total youth population as compared to juvenile arrests, minority youth are over represented in the juvenile justice system in Somerset County. </a:t>
            </a:r>
            <a:r>
              <a:rPr lang="en-US" dirty="0" smtClean="0">
                <a:solidFill>
                  <a:schemeClr val="tx1"/>
                </a:solidFill>
              </a:rPr>
              <a:t>Minority </a:t>
            </a:r>
            <a:r>
              <a:rPr lang="en-US" dirty="0">
                <a:solidFill>
                  <a:schemeClr val="tx1"/>
                </a:solidFill>
              </a:rPr>
              <a:t>youth are over represented at several points of the continuum and under represented at the Diversion point</a:t>
            </a:r>
            <a:r>
              <a:rPr lang="en-US" dirty="0" smtClean="0">
                <a:solidFill>
                  <a:schemeClr val="tx1"/>
                </a:solidFill>
              </a:rPr>
              <a:t>.</a:t>
            </a:r>
          </a:p>
          <a:p>
            <a:r>
              <a:rPr lang="en-US" dirty="0">
                <a:solidFill>
                  <a:schemeClr val="tx1"/>
                </a:solidFill>
              </a:rPr>
              <a:t>The County Youth Services Commission and County Council on Juvenile Justice Systems Improvement should explore the reasons why more minority youth are not represented in the </a:t>
            </a:r>
            <a:r>
              <a:rPr lang="en-US" dirty="0" smtClean="0">
                <a:solidFill>
                  <a:schemeClr val="tx1"/>
                </a:solidFill>
              </a:rPr>
              <a:t>law enforcement and Family Court data.</a:t>
            </a:r>
            <a:endParaRPr lang="en-US" dirty="0"/>
          </a:p>
        </p:txBody>
      </p:sp>
    </p:spTree>
    <p:extLst>
      <p:ext uri="{BB962C8B-B14F-4D97-AF65-F5344CB8AC3E}">
        <p14:creationId xmlns:p14="http://schemas.microsoft.com/office/powerpoint/2010/main" val="3585907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tx1">
                    <a:lumMod val="85000"/>
                    <a:lumOff val="15000"/>
                  </a:schemeClr>
                </a:solidFill>
              </a:rPr>
              <a:t>2018 </a:t>
            </a:r>
            <a:r>
              <a:rPr lang="en-US" b="1" dirty="0" smtClean="0">
                <a:solidFill>
                  <a:schemeClr val="tx1">
                    <a:lumMod val="85000"/>
                    <a:lumOff val="15000"/>
                  </a:schemeClr>
                </a:solidFill>
              </a:rPr>
              <a:t>JJC FUNDING APPLICATION</a:t>
            </a:r>
            <a:endParaRPr lang="en-US" b="1" dirty="0">
              <a:solidFill>
                <a:schemeClr val="tx1">
                  <a:lumMod val="85000"/>
                  <a:lumOff val="15000"/>
                </a:schemeClr>
              </a:solidFill>
            </a:endParaRPr>
          </a:p>
        </p:txBody>
      </p:sp>
      <p:sp>
        <p:nvSpPr>
          <p:cNvPr id="3" name="Content Placeholder 2"/>
          <p:cNvSpPr>
            <a:spLocks noGrp="1"/>
          </p:cNvSpPr>
          <p:nvPr>
            <p:ph idx="1"/>
          </p:nvPr>
        </p:nvSpPr>
        <p:spPr>
          <a:xfrm>
            <a:off x="457200" y="1295400"/>
            <a:ext cx="8229600" cy="4830763"/>
          </a:xfrm>
        </p:spPr>
        <p:txBody>
          <a:bodyPr>
            <a:normAutofit/>
          </a:bodyPr>
          <a:lstStyle/>
          <a:p>
            <a:pPr marL="0" indent="0">
              <a:buNone/>
            </a:pPr>
            <a:r>
              <a:rPr lang="en-US" sz="3200" dirty="0" smtClean="0">
                <a:solidFill>
                  <a:schemeClr val="tx1"/>
                </a:solidFill>
              </a:rPr>
              <a:t>Based on the Vision provided in the </a:t>
            </a:r>
            <a:r>
              <a:rPr lang="en-US" sz="3200" dirty="0" smtClean="0">
                <a:solidFill>
                  <a:schemeClr val="tx1"/>
                </a:solidFill>
              </a:rPr>
              <a:t>2018-2020 </a:t>
            </a:r>
            <a:r>
              <a:rPr lang="en-US" sz="3200" dirty="0" smtClean="0">
                <a:solidFill>
                  <a:schemeClr val="tx1"/>
                </a:solidFill>
              </a:rPr>
              <a:t>Comprehensive Youth Services Plan, recommendations for funding should include:</a:t>
            </a:r>
          </a:p>
          <a:p>
            <a:pPr marL="0" indent="0">
              <a:buNone/>
            </a:pPr>
            <a:endParaRPr lang="en-US" sz="3200" dirty="0" smtClean="0">
              <a:solidFill>
                <a:schemeClr val="tx1"/>
              </a:solidFill>
            </a:endParaRPr>
          </a:p>
          <a:p>
            <a:r>
              <a:rPr lang="en-US" sz="3200" dirty="0" smtClean="0">
                <a:solidFill>
                  <a:schemeClr val="tx1"/>
                </a:solidFill>
              </a:rPr>
              <a:t>Station House Adjustment Program for 1</a:t>
            </a:r>
            <a:r>
              <a:rPr lang="en-US" sz="3200" baseline="30000" dirty="0" smtClean="0">
                <a:solidFill>
                  <a:schemeClr val="tx1"/>
                </a:solidFill>
              </a:rPr>
              <a:t>st</a:t>
            </a:r>
            <a:r>
              <a:rPr lang="en-US" sz="3200" dirty="0" smtClean="0">
                <a:solidFill>
                  <a:schemeClr val="tx1"/>
                </a:solidFill>
              </a:rPr>
              <a:t> time offenders, targeted at youth who live in Bound Brook, South Bound Brook, North Plainfield, Somerville and Franklin Township</a:t>
            </a:r>
          </a:p>
        </p:txBody>
      </p:sp>
    </p:spTree>
    <p:extLst>
      <p:ext uri="{BB962C8B-B14F-4D97-AF65-F5344CB8AC3E}">
        <p14:creationId xmlns:p14="http://schemas.microsoft.com/office/powerpoint/2010/main" val="15143216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solidFill>
                  <a:schemeClr val="tx1"/>
                </a:solidFill>
                <a:latin typeface="Arial" panose="020B0604020202020204" pitchFamily="34" charset="0"/>
                <a:cs typeface="Arial" panose="020B0604020202020204" pitchFamily="34" charset="0"/>
              </a:rPr>
              <a:t>Additional Funding Recommendations</a:t>
            </a:r>
            <a:endParaRPr lang="en-US" sz="2800" dirty="0">
              <a:solidFill>
                <a:schemeClr val="tx1"/>
              </a:solidFill>
            </a:endParaRPr>
          </a:p>
        </p:txBody>
      </p:sp>
      <p:sp>
        <p:nvSpPr>
          <p:cNvPr id="3" name="Content Placeholder 2"/>
          <p:cNvSpPr>
            <a:spLocks noGrp="1"/>
          </p:cNvSpPr>
          <p:nvPr>
            <p:ph idx="1"/>
          </p:nvPr>
        </p:nvSpPr>
        <p:spPr/>
        <p:txBody>
          <a:bodyPr>
            <a:normAutofit/>
          </a:bodyPr>
          <a:lstStyle/>
          <a:p>
            <a:r>
              <a:rPr lang="en-US" sz="3200" dirty="0" smtClean="0">
                <a:solidFill>
                  <a:schemeClr val="tx1"/>
                </a:solidFill>
              </a:rPr>
              <a:t>Prevention </a:t>
            </a:r>
            <a:r>
              <a:rPr lang="en-US" sz="3200" dirty="0">
                <a:solidFill>
                  <a:schemeClr val="tx1"/>
                </a:solidFill>
              </a:rPr>
              <a:t>program for youth </a:t>
            </a:r>
            <a:r>
              <a:rPr lang="en-US" sz="3200" dirty="0" smtClean="0">
                <a:solidFill>
                  <a:schemeClr val="tx1"/>
                </a:solidFill>
              </a:rPr>
              <a:t>who are at risk of involvement with the juvenile justice system due to experiencing one or more of the following risk factors: </a:t>
            </a:r>
            <a:r>
              <a:rPr lang="en-US" sz="3200" dirty="0">
                <a:solidFill>
                  <a:schemeClr val="tx1"/>
                </a:solidFill>
              </a:rPr>
              <a:t>school attendance problems, </a:t>
            </a:r>
            <a:r>
              <a:rPr lang="en-US" sz="3200" dirty="0" smtClean="0">
                <a:solidFill>
                  <a:schemeClr val="tx1"/>
                </a:solidFill>
              </a:rPr>
              <a:t>contact </a:t>
            </a:r>
            <a:r>
              <a:rPr lang="en-US" sz="3200" dirty="0">
                <a:solidFill>
                  <a:schemeClr val="tx1"/>
                </a:solidFill>
              </a:rPr>
              <a:t>with police </a:t>
            </a:r>
            <a:r>
              <a:rPr lang="en-US" sz="3200" dirty="0" smtClean="0">
                <a:solidFill>
                  <a:schemeClr val="tx1"/>
                </a:solidFill>
              </a:rPr>
              <a:t>and family </a:t>
            </a:r>
            <a:r>
              <a:rPr lang="en-US" sz="3200" dirty="0">
                <a:solidFill>
                  <a:schemeClr val="tx1"/>
                </a:solidFill>
              </a:rPr>
              <a:t>conflict </a:t>
            </a:r>
            <a:r>
              <a:rPr lang="en-US" sz="3200" dirty="0" smtClean="0">
                <a:solidFill>
                  <a:schemeClr val="tx1"/>
                </a:solidFill>
              </a:rPr>
              <a:t>who live in </a:t>
            </a:r>
            <a:r>
              <a:rPr lang="en-US" sz="3200" dirty="0">
                <a:solidFill>
                  <a:schemeClr val="tx1"/>
                </a:solidFill>
              </a:rPr>
              <a:t>Franklin Township, Bound Brook, South Bound Brook and </a:t>
            </a:r>
            <a:r>
              <a:rPr lang="en-US" sz="3200" dirty="0" smtClean="0">
                <a:solidFill>
                  <a:schemeClr val="tx1"/>
                </a:solidFill>
              </a:rPr>
              <a:t>Somerville</a:t>
            </a:r>
          </a:p>
          <a:p>
            <a:r>
              <a:rPr lang="en-US" sz="3200" dirty="0" smtClean="0">
                <a:solidFill>
                  <a:schemeClr val="tx1"/>
                </a:solidFill>
              </a:rPr>
              <a:t>Juvenile Justice Multi-Disciplinary Team</a:t>
            </a:r>
            <a:endParaRPr lang="en-US" dirty="0"/>
          </a:p>
        </p:txBody>
      </p:sp>
    </p:spTree>
    <p:extLst>
      <p:ext uri="{BB962C8B-B14F-4D97-AF65-F5344CB8AC3E}">
        <p14:creationId xmlns:p14="http://schemas.microsoft.com/office/powerpoint/2010/main" val="29757771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solidFill>
                  <a:schemeClr val="tx1"/>
                </a:solidFill>
              </a:rPr>
              <a:t>Proposed Allocation of State/Community Partnership and Family Court Funds</a:t>
            </a:r>
            <a:endParaRPr lang="en-US" sz="2800" b="1" dirty="0">
              <a:solidFill>
                <a:schemeClr val="tx1"/>
              </a:solidFill>
            </a:endParaRPr>
          </a:p>
        </p:txBody>
      </p:sp>
      <p:sp>
        <p:nvSpPr>
          <p:cNvPr id="3" name="Text Placeholder 2"/>
          <p:cNvSpPr>
            <a:spLocks noGrp="1"/>
          </p:cNvSpPr>
          <p:nvPr>
            <p:ph type="body" idx="1"/>
          </p:nvPr>
        </p:nvSpPr>
        <p:spPr>
          <a:xfrm>
            <a:off x="457200" y="1219200"/>
            <a:ext cx="6019800" cy="639762"/>
          </a:xfrm>
        </p:spPr>
        <p:txBody>
          <a:bodyPr/>
          <a:lstStyle/>
          <a:p>
            <a:pPr algn="ctr"/>
            <a:r>
              <a:rPr lang="en-US" dirty="0" smtClean="0">
                <a:solidFill>
                  <a:schemeClr val="tx1"/>
                </a:solidFill>
              </a:rPr>
              <a:t>Program/Service</a:t>
            </a:r>
            <a:endParaRPr lang="en-US" dirty="0">
              <a:solidFill>
                <a:schemeClr val="tx1"/>
              </a:solidFill>
            </a:endParaRPr>
          </a:p>
        </p:txBody>
      </p:sp>
      <p:sp>
        <p:nvSpPr>
          <p:cNvPr id="4" name="Content Placeholder 3"/>
          <p:cNvSpPr>
            <a:spLocks noGrp="1"/>
          </p:cNvSpPr>
          <p:nvPr>
            <p:ph sz="half" idx="2"/>
          </p:nvPr>
        </p:nvSpPr>
        <p:spPr>
          <a:xfrm>
            <a:off x="457200" y="1905000"/>
            <a:ext cx="6248400" cy="4571999"/>
          </a:xfrm>
        </p:spPr>
        <p:txBody>
          <a:bodyPr>
            <a:normAutofit fontScale="92500"/>
          </a:bodyPr>
          <a:lstStyle/>
          <a:p>
            <a:r>
              <a:rPr lang="en-US" sz="2000" dirty="0">
                <a:solidFill>
                  <a:schemeClr val="tx1"/>
                </a:solidFill>
              </a:rPr>
              <a:t>Community Based program for demonstrating risk factors of poor school attendance, police contact and family conflict targeted at Bound Brook, South Bound Brook, Somerville, North Plainfield and Franklin </a:t>
            </a:r>
            <a:r>
              <a:rPr lang="en-US" sz="2000" dirty="0" smtClean="0">
                <a:solidFill>
                  <a:schemeClr val="tx1"/>
                </a:solidFill>
              </a:rPr>
              <a:t>Township</a:t>
            </a:r>
          </a:p>
          <a:p>
            <a:r>
              <a:rPr lang="en-US" sz="2000" dirty="0" smtClean="0">
                <a:solidFill>
                  <a:schemeClr val="tx1"/>
                </a:solidFill>
              </a:rPr>
              <a:t>Station House Adjustment Program for 1</a:t>
            </a:r>
            <a:r>
              <a:rPr lang="en-US" sz="2000" baseline="30000" dirty="0" smtClean="0">
                <a:solidFill>
                  <a:schemeClr val="tx1"/>
                </a:solidFill>
              </a:rPr>
              <a:t>st</a:t>
            </a:r>
            <a:r>
              <a:rPr lang="en-US" sz="2000" dirty="0" smtClean="0">
                <a:solidFill>
                  <a:schemeClr val="tx1"/>
                </a:solidFill>
              </a:rPr>
              <a:t> time offenders targeted at </a:t>
            </a:r>
            <a:r>
              <a:rPr lang="en-US" sz="2000" dirty="0">
                <a:solidFill>
                  <a:schemeClr val="tx1"/>
                </a:solidFill>
              </a:rPr>
              <a:t>Bound Brook, South Bound Brook, Somerville, North Plainfield and Franklin Township</a:t>
            </a:r>
          </a:p>
          <a:p>
            <a:r>
              <a:rPr lang="en-US" sz="2000" dirty="0" smtClean="0">
                <a:solidFill>
                  <a:schemeClr val="tx1"/>
                </a:solidFill>
              </a:rPr>
              <a:t>JJMDT</a:t>
            </a:r>
          </a:p>
          <a:p>
            <a:pPr marL="0" indent="0">
              <a:buNone/>
            </a:pPr>
            <a:endParaRPr lang="en-US" sz="2000" dirty="0">
              <a:solidFill>
                <a:schemeClr val="tx1"/>
              </a:solidFill>
            </a:endParaRPr>
          </a:p>
          <a:p>
            <a:pPr marL="0" indent="0">
              <a:buNone/>
            </a:pPr>
            <a:r>
              <a:rPr lang="en-US" dirty="0" smtClean="0">
                <a:solidFill>
                  <a:schemeClr val="tx1"/>
                </a:solidFill>
              </a:rPr>
              <a:t>**  	</a:t>
            </a:r>
            <a:r>
              <a:rPr lang="en-US" sz="2000" dirty="0" smtClean="0">
                <a:solidFill>
                  <a:schemeClr val="tx1"/>
                </a:solidFill>
              </a:rPr>
              <a:t>Assumes adoption of NJ State Budget and no 	increase in funding over amount awarded in 2017</a:t>
            </a:r>
          </a:p>
          <a:p>
            <a:pPr marL="0" indent="0">
              <a:buNone/>
            </a:pPr>
            <a:r>
              <a:rPr lang="en-US" sz="2000" dirty="0">
                <a:solidFill>
                  <a:schemeClr val="tx1"/>
                </a:solidFill>
              </a:rPr>
              <a:t>	</a:t>
            </a:r>
            <a:r>
              <a:rPr lang="en-US" sz="2000" dirty="0" smtClean="0">
                <a:solidFill>
                  <a:schemeClr val="tx1"/>
                </a:solidFill>
              </a:rPr>
              <a:t>Total amount with administration funds = $381,350</a:t>
            </a:r>
            <a:endParaRPr lang="en-US" sz="2000" dirty="0">
              <a:solidFill>
                <a:schemeClr val="tx1"/>
              </a:solidFill>
            </a:endParaRPr>
          </a:p>
        </p:txBody>
      </p:sp>
      <p:sp>
        <p:nvSpPr>
          <p:cNvPr id="5" name="Text Placeholder 4"/>
          <p:cNvSpPr>
            <a:spLocks noGrp="1"/>
          </p:cNvSpPr>
          <p:nvPr>
            <p:ph type="body" sz="quarter" idx="3"/>
          </p:nvPr>
        </p:nvSpPr>
        <p:spPr>
          <a:xfrm>
            <a:off x="6705600" y="1219200"/>
            <a:ext cx="1981200" cy="762000"/>
          </a:xfrm>
        </p:spPr>
        <p:txBody>
          <a:bodyPr>
            <a:noAutofit/>
          </a:bodyPr>
          <a:lstStyle/>
          <a:p>
            <a:pPr algn="ctr"/>
            <a:r>
              <a:rPr lang="en-US" dirty="0" smtClean="0">
                <a:solidFill>
                  <a:schemeClr val="tx1"/>
                </a:solidFill>
              </a:rPr>
              <a:t>Allocation Amount**</a:t>
            </a:r>
            <a:endParaRPr lang="en-US" dirty="0">
              <a:solidFill>
                <a:schemeClr val="tx1"/>
              </a:solidFill>
            </a:endParaRPr>
          </a:p>
        </p:txBody>
      </p:sp>
      <p:sp>
        <p:nvSpPr>
          <p:cNvPr id="6" name="Content Placeholder 5"/>
          <p:cNvSpPr>
            <a:spLocks noGrp="1"/>
          </p:cNvSpPr>
          <p:nvPr>
            <p:ph sz="quarter" idx="4"/>
          </p:nvPr>
        </p:nvSpPr>
        <p:spPr>
          <a:xfrm>
            <a:off x="6934200" y="2174875"/>
            <a:ext cx="1752600" cy="3951288"/>
          </a:xfrm>
        </p:spPr>
        <p:txBody>
          <a:bodyPr>
            <a:normAutofit/>
          </a:bodyPr>
          <a:lstStyle/>
          <a:p>
            <a:r>
              <a:rPr lang="en-US" sz="2000" dirty="0" smtClean="0">
                <a:solidFill>
                  <a:schemeClr val="tx1"/>
                </a:solidFill>
              </a:rPr>
              <a:t>$282,329</a:t>
            </a:r>
          </a:p>
          <a:p>
            <a:endParaRPr lang="en-US" sz="2000" dirty="0">
              <a:solidFill>
                <a:schemeClr val="tx1"/>
              </a:solidFill>
            </a:endParaRPr>
          </a:p>
          <a:p>
            <a:endParaRPr lang="en-US" sz="2000" dirty="0" smtClean="0">
              <a:solidFill>
                <a:schemeClr val="tx1"/>
              </a:solidFill>
            </a:endParaRPr>
          </a:p>
          <a:p>
            <a:r>
              <a:rPr lang="en-US" sz="2000" dirty="0" smtClean="0">
                <a:solidFill>
                  <a:schemeClr val="tx1"/>
                </a:solidFill>
              </a:rPr>
              <a:t>$42,470</a:t>
            </a:r>
          </a:p>
          <a:p>
            <a:endParaRPr lang="en-US" sz="2000" dirty="0">
              <a:solidFill>
                <a:schemeClr val="tx1"/>
              </a:solidFill>
            </a:endParaRPr>
          </a:p>
          <a:p>
            <a:r>
              <a:rPr lang="en-US" sz="2000" dirty="0" smtClean="0">
                <a:solidFill>
                  <a:schemeClr val="tx1"/>
                </a:solidFill>
              </a:rPr>
              <a:t>$1001</a:t>
            </a:r>
            <a:endParaRPr lang="en-US" sz="2000" dirty="0">
              <a:solidFill>
                <a:schemeClr val="tx1"/>
              </a:solidFill>
            </a:endParaRPr>
          </a:p>
          <a:p>
            <a:endParaRPr lang="en-US" dirty="0"/>
          </a:p>
        </p:txBody>
      </p:sp>
    </p:spTree>
    <p:extLst>
      <p:ext uri="{BB962C8B-B14F-4D97-AF65-F5344CB8AC3E}">
        <p14:creationId xmlns:p14="http://schemas.microsoft.com/office/powerpoint/2010/main" val="4240522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44562"/>
          </a:xfrm>
        </p:spPr>
        <p:txBody>
          <a:bodyPr>
            <a:normAutofit/>
          </a:bodyPr>
          <a:lstStyle/>
          <a:p>
            <a:pPr algn="ctr"/>
            <a:r>
              <a:rPr lang="en-US" sz="2800" dirty="0" smtClean="0">
                <a:solidFill>
                  <a:schemeClr val="tx1"/>
                </a:solidFill>
              </a:rPr>
              <a:t>Additional Prevention Fact Findings</a:t>
            </a:r>
            <a:endParaRPr lang="en-US" sz="2800" dirty="0">
              <a:solidFill>
                <a:schemeClr val="tx1"/>
              </a:solidFill>
            </a:endParaRPr>
          </a:p>
        </p:txBody>
      </p:sp>
      <p:sp>
        <p:nvSpPr>
          <p:cNvPr id="3" name="Content Placeholder 2"/>
          <p:cNvSpPr>
            <a:spLocks noGrp="1"/>
          </p:cNvSpPr>
          <p:nvPr>
            <p:ph idx="1"/>
          </p:nvPr>
        </p:nvSpPr>
        <p:spPr>
          <a:xfrm>
            <a:off x="457200" y="1219200"/>
            <a:ext cx="8229600" cy="4906963"/>
          </a:xfrm>
        </p:spPr>
        <p:txBody>
          <a:bodyPr>
            <a:normAutofit fontScale="92500"/>
          </a:bodyPr>
          <a:lstStyle/>
          <a:p>
            <a:endParaRPr lang="en-US" sz="2800" dirty="0" smtClean="0">
              <a:solidFill>
                <a:schemeClr val="tx1"/>
              </a:solidFill>
            </a:endParaRPr>
          </a:p>
          <a:p>
            <a:r>
              <a:rPr lang="en-US" sz="2800" dirty="0" smtClean="0">
                <a:solidFill>
                  <a:schemeClr val="tx1"/>
                </a:solidFill>
              </a:rPr>
              <a:t>Although </a:t>
            </a:r>
            <a:r>
              <a:rPr lang="en-US" sz="2800" dirty="0">
                <a:solidFill>
                  <a:schemeClr val="tx1"/>
                </a:solidFill>
              </a:rPr>
              <a:t>there was a decrease in the number of youth arrested on a drug and alcohol offense, it was one of the smaller decreases in the overall decrease in juvenile arrests.</a:t>
            </a:r>
          </a:p>
          <a:p>
            <a:r>
              <a:rPr lang="en-US" sz="2800" dirty="0">
                <a:solidFill>
                  <a:schemeClr val="tx1"/>
                </a:solidFill>
              </a:rPr>
              <a:t>The data provided by the Family Crisis Intervention Unit </a:t>
            </a:r>
            <a:r>
              <a:rPr lang="en-US" sz="2800" dirty="0" smtClean="0">
                <a:solidFill>
                  <a:schemeClr val="tx1"/>
                </a:solidFill>
              </a:rPr>
              <a:t>represented the smallest decrease in the </a:t>
            </a:r>
            <a:r>
              <a:rPr lang="en-US" sz="2800" dirty="0">
                <a:solidFill>
                  <a:schemeClr val="tx1"/>
                </a:solidFill>
              </a:rPr>
              <a:t>number of cases referred for services due to family </a:t>
            </a:r>
            <a:r>
              <a:rPr lang="en-US" sz="2800" dirty="0" smtClean="0">
                <a:solidFill>
                  <a:schemeClr val="tx1"/>
                </a:solidFill>
              </a:rPr>
              <a:t>conflict at 19%</a:t>
            </a:r>
            <a:endParaRPr lang="en-US" sz="2800" dirty="0">
              <a:solidFill>
                <a:schemeClr val="tx1"/>
              </a:solidFill>
            </a:endParaRPr>
          </a:p>
          <a:p>
            <a:r>
              <a:rPr lang="en-US" sz="2800" dirty="0">
                <a:solidFill>
                  <a:schemeClr val="tx1"/>
                </a:solidFill>
              </a:rPr>
              <a:t>The data provided by the Family Crisis Intervention Unit indicated an </a:t>
            </a:r>
            <a:r>
              <a:rPr lang="en-US" sz="2800" dirty="0" smtClean="0">
                <a:solidFill>
                  <a:schemeClr val="tx1"/>
                </a:solidFill>
              </a:rPr>
              <a:t>increase of 4% </a:t>
            </a:r>
            <a:r>
              <a:rPr lang="en-US" sz="2800" dirty="0">
                <a:solidFill>
                  <a:schemeClr val="tx1"/>
                </a:solidFill>
              </a:rPr>
              <a:t>in cases referred for services due to school attendance issues</a:t>
            </a:r>
            <a:r>
              <a:rPr lang="en-US" sz="2800" dirty="0" smtClean="0">
                <a:solidFill>
                  <a:schemeClr val="tx1"/>
                </a:solidFill>
              </a:rPr>
              <a:t>.</a:t>
            </a:r>
            <a:endParaRPr lang="en-US" dirty="0"/>
          </a:p>
        </p:txBody>
      </p:sp>
    </p:spTree>
    <p:extLst>
      <p:ext uri="{BB962C8B-B14F-4D97-AF65-F5344CB8AC3E}">
        <p14:creationId xmlns:p14="http://schemas.microsoft.com/office/powerpoint/2010/main" val="3343996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fontScale="90000"/>
          </a:bodyPr>
          <a:lstStyle/>
          <a:p>
            <a:pPr algn="ctr"/>
            <a:r>
              <a:rPr lang="en-US" b="1" dirty="0" smtClean="0">
                <a:solidFill>
                  <a:schemeClr val="tx1">
                    <a:lumMod val="75000"/>
                    <a:lumOff val="25000"/>
                  </a:schemeClr>
                </a:solidFill>
              </a:rPr>
              <a:t>PREVENTION</a:t>
            </a:r>
            <a:br>
              <a:rPr lang="en-US" b="1" dirty="0" smtClean="0">
                <a:solidFill>
                  <a:schemeClr val="tx1">
                    <a:lumMod val="75000"/>
                    <a:lumOff val="25000"/>
                  </a:schemeClr>
                </a:solidFill>
              </a:rPr>
            </a:br>
            <a:r>
              <a:rPr lang="en-US" b="1" dirty="0" smtClean="0">
                <a:solidFill>
                  <a:schemeClr val="tx1">
                    <a:lumMod val="75000"/>
                    <a:lumOff val="25000"/>
                  </a:schemeClr>
                </a:solidFill>
              </a:rPr>
              <a:t>RECOMMENDATIONS</a:t>
            </a:r>
            <a:endParaRPr lang="en-US" b="1" dirty="0">
              <a:solidFill>
                <a:schemeClr val="tx1">
                  <a:lumMod val="75000"/>
                  <a:lumOff val="25000"/>
                </a:schemeClr>
              </a:solidFill>
            </a:endParaRPr>
          </a:p>
        </p:txBody>
      </p:sp>
      <p:sp>
        <p:nvSpPr>
          <p:cNvPr id="3" name="Content Placeholder 2"/>
          <p:cNvSpPr>
            <a:spLocks noGrp="1"/>
          </p:cNvSpPr>
          <p:nvPr>
            <p:ph idx="1"/>
          </p:nvPr>
        </p:nvSpPr>
        <p:spPr>
          <a:xfrm>
            <a:off x="457200" y="1371600"/>
            <a:ext cx="8229600" cy="5105400"/>
          </a:xfrm>
        </p:spPr>
        <p:txBody>
          <a:bodyPr>
            <a:normAutofit/>
          </a:bodyPr>
          <a:lstStyle/>
          <a:p>
            <a:pPr marL="0" indent="0">
              <a:buNone/>
            </a:pPr>
            <a:endParaRPr lang="en-US" dirty="0">
              <a:solidFill>
                <a:schemeClr val="tx1"/>
              </a:solidFill>
            </a:endParaRPr>
          </a:p>
          <a:p>
            <a:r>
              <a:rPr lang="en-US" dirty="0" smtClean="0">
                <a:solidFill>
                  <a:schemeClr val="tx1"/>
                </a:solidFill>
              </a:rPr>
              <a:t>Support the Municipal </a:t>
            </a:r>
            <a:r>
              <a:rPr lang="en-US" dirty="0">
                <a:solidFill>
                  <a:schemeClr val="tx1"/>
                </a:solidFill>
              </a:rPr>
              <a:t>Alliance Committees to provide alcohol and drug abuse education at the local level.</a:t>
            </a:r>
          </a:p>
          <a:p>
            <a:r>
              <a:rPr lang="en-US" dirty="0">
                <a:solidFill>
                  <a:schemeClr val="tx1"/>
                </a:solidFill>
              </a:rPr>
              <a:t>Determine the breadth of resources available to schools related to substance abuse prevention and education and identify areas where there are opportunities for additional resources for students, families, and staff</a:t>
            </a:r>
            <a:r>
              <a:rPr lang="en-US" dirty="0" smtClean="0">
                <a:solidFill>
                  <a:schemeClr val="tx1"/>
                </a:solidFill>
              </a:rPr>
              <a:t>.</a:t>
            </a:r>
          </a:p>
          <a:p>
            <a:r>
              <a:rPr lang="en-US" dirty="0">
                <a:solidFill>
                  <a:schemeClr val="tx1"/>
                </a:solidFill>
              </a:rPr>
              <a:t>Programs that work with children and families should be encouraged to adopt an approach that incorporates the organizational structure, community mindfulness and treatment framework of trauma informed care as a means to mitigate the impact of adverse childhood experiences. </a:t>
            </a:r>
          </a:p>
        </p:txBody>
      </p:sp>
    </p:spTree>
    <p:extLst>
      <p:ext uri="{BB962C8B-B14F-4D97-AF65-F5344CB8AC3E}">
        <p14:creationId xmlns:p14="http://schemas.microsoft.com/office/powerpoint/2010/main" val="1235892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solidFill>
                  <a:schemeClr val="tx1"/>
                </a:solidFill>
                <a:latin typeface="Arial" panose="020B0604020202020204" pitchFamily="34" charset="0"/>
                <a:cs typeface="Arial" panose="020B0604020202020204" pitchFamily="34" charset="0"/>
              </a:rPr>
              <a:t>Additional Prevention Recommendations</a:t>
            </a:r>
            <a:endParaRPr lang="en-US" sz="2800"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US" dirty="0">
                <a:solidFill>
                  <a:schemeClr val="tx1"/>
                </a:solidFill>
              </a:rPr>
              <a:t>Explore the reasons for </a:t>
            </a:r>
            <a:r>
              <a:rPr lang="en-US" dirty="0" smtClean="0">
                <a:solidFill>
                  <a:schemeClr val="tx1"/>
                </a:solidFill>
              </a:rPr>
              <a:t>the </a:t>
            </a:r>
            <a:r>
              <a:rPr lang="en-US" dirty="0">
                <a:solidFill>
                  <a:schemeClr val="tx1"/>
                </a:solidFill>
              </a:rPr>
              <a:t>increase </a:t>
            </a:r>
            <a:r>
              <a:rPr lang="en-US" dirty="0" smtClean="0">
                <a:solidFill>
                  <a:schemeClr val="tx1"/>
                </a:solidFill>
              </a:rPr>
              <a:t>in the number of children receiving SNAP with </a:t>
            </a:r>
            <a:r>
              <a:rPr lang="en-US" dirty="0">
                <a:solidFill>
                  <a:schemeClr val="tx1"/>
                </a:solidFill>
              </a:rPr>
              <a:t>staff from the Somerset County Board of Social Services in an effort to understand the community problem and the role of the County Youth Services Commission in addressing the needs of these children and families who are at risk of involvement with the juvenile justice system</a:t>
            </a:r>
            <a:r>
              <a:rPr lang="en-US" dirty="0" smtClean="0">
                <a:solidFill>
                  <a:schemeClr val="tx1"/>
                </a:solidFill>
              </a:rPr>
              <a:t>. </a:t>
            </a:r>
            <a:endParaRPr lang="en-US" dirty="0"/>
          </a:p>
        </p:txBody>
      </p:sp>
    </p:spTree>
    <p:extLst>
      <p:ext uri="{BB962C8B-B14F-4D97-AF65-F5344CB8AC3E}">
        <p14:creationId xmlns:p14="http://schemas.microsoft.com/office/powerpoint/2010/main" val="4181156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lumMod val="75000"/>
                    <a:lumOff val="25000"/>
                  </a:schemeClr>
                </a:solidFill>
              </a:rPr>
              <a:t>PREVENTION</a:t>
            </a:r>
            <a:br>
              <a:rPr lang="en-US" b="1" dirty="0" smtClean="0">
                <a:solidFill>
                  <a:schemeClr val="tx1">
                    <a:lumMod val="75000"/>
                    <a:lumOff val="25000"/>
                  </a:schemeClr>
                </a:solidFill>
              </a:rPr>
            </a:br>
            <a:r>
              <a:rPr lang="en-US" b="1" dirty="0" smtClean="0">
                <a:solidFill>
                  <a:schemeClr val="tx1">
                    <a:lumMod val="75000"/>
                    <a:lumOff val="25000"/>
                  </a:schemeClr>
                </a:solidFill>
              </a:rPr>
              <a:t>VISION</a:t>
            </a:r>
            <a:endParaRPr lang="en-US" b="1" dirty="0">
              <a:solidFill>
                <a:schemeClr val="tx1">
                  <a:lumMod val="75000"/>
                  <a:lumOff val="25000"/>
                </a:schemeClr>
              </a:solidFill>
            </a:endParaRPr>
          </a:p>
        </p:txBody>
      </p:sp>
      <p:sp>
        <p:nvSpPr>
          <p:cNvPr id="3" name="Content Placeholder 2"/>
          <p:cNvSpPr>
            <a:spLocks noGrp="1"/>
          </p:cNvSpPr>
          <p:nvPr>
            <p:ph idx="1"/>
          </p:nvPr>
        </p:nvSpPr>
        <p:spPr>
          <a:xfrm>
            <a:off x="457200" y="1371600"/>
            <a:ext cx="8229600" cy="4754563"/>
          </a:xfrm>
        </p:spPr>
        <p:txBody>
          <a:bodyPr>
            <a:normAutofit lnSpcReduction="10000"/>
          </a:bodyPr>
          <a:lstStyle/>
          <a:p>
            <a:r>
              <a:rPr lang="en-US" sz="2800" smtClean="0">
                <a:solidFill>
                  <a:schemeClr val="tx1"/>
                </a:solidFill>
              </a:rPr>
              <a:t>Municipal </a:t>
            </a:r>
            <a:r>
              <a:rPr lang="en-US" sz="2800" dirty="0">
                <a:solidFill>
                  <a:schemeClr val="tx1"/>
                </a:solidFill>
              </a:rPr>
              <a:t>Youth Services Commission Freeholder Annual and Competitive Grant program should focus outcome measures more specifically to address risk factors for juvenile delinquency, including, but not limited to substance abuse</a:t>
            </a:r>
            <a:r>
              <a:rPr lang="en-US" sz="2800" dirty="0" smtClean="0">
                <a:solidFill>
                  <a:schemeClr val="tx1"/>
                </a:solidFill>
              </a:rPr>
              <a:t>.</a:t>
            </a:r>
          </a:p>
          <a:p>
            <a:r>
              <a:rPr lang="en-US" sz="2800" dirty="0">
                <a:solidFill>
                  <a:schemeClr val="tx1"/>
                </a:solidFill>
              </a:rPr>
              <a:t>Municipal Alliance Committees have developed environmental strategies to address substance abuse prevention in their respective communities.  The County Youth Services Commission should ensure that those strategies are supported as it plans for any and all requests for proposals</a:t>
            </a:r>
            <a:r>
              <a:rPr lang="en-US" sz="2800" dirty="0" smtClean="0">
                <a:solidFill>
                  <a:schemeClr val="tx1"/>
                </a:solidFill>
              </a:rPr>
              <a:t>.</a:t>
            </a:r>
            <a:endParaRPr lang="en-US" dirty="0"/>
          </a:p>
        </p:txBody>
      </p:sp>
    </p:spTree>
    <p:extLst>
      <p:ext uri="{BB962C8B-B14F-4D97-AF65-F5344CB8AC3E}">
        <p14:creationId xmlns:p14="http://schemas.microsoft.com/office/powerpoint/2010/main" val="2252271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639762"/>
          </a:xfrm>
        </p:spPr>
        <p:txBody>
          <a:bodyPr>
            <a:normAutofit/>
          </a:bodyPr>
          <a:lstStyle/>
          <a:p>
            <a:pPr algn="ctr"/>
            <a:r>
              <a:rPr lang="en-US" sz="2800" dirty="0" smtClean="0">
                <a:solidFill>
                  <a:schemeClr val="tx1"/>
                </a:solidFill>
                <a:latin typeface="Arial" panose="020B0604020202020204" pitchFamily="34" charset="0"/>
                <a:cs typeface="Arial" panose="020B0604020202020204" pitchFamily="34" charset="0"/>
              </a:rPr>
              <a:t>More of the Prevention Vision</a:t>
            </a:r>
            <a:endParaRPr lang="en-US" sz="2800"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066800"/>
            <a:ext cx="8229600" cy="5059363"/>
          </a:xfrm>
        </p:spPr>
        <p:txBody>
          <a:bodyPr/>
          <a:lstStyle/>
          <a:p>
            <a:r>
              <a:rPr lang="en-US" dirty="0">
                <a:solidFill>
                  <a:schemeClr val="tx1"/>
                </a:solidFill>
              </a:rPr>
              <a:t>Outreach to the Somerset County Board of Social Services to ensure their participation in identifying risk factors for delinquency in the population of youth and families that they serve</a:t>
            </a:r>
            <a:r>
              <a:rPr lang="en-US" dirty="0" smtClean="0">
                <a:solidFill>
                  <a:schemeClr val="tx1"/>
                </a:solidFill>
              </a:rPr>
              <a:t>.</a:t>
            </a:r>
          </a:p>
          <a:p>
            <a:r>
              <a:rPr lang="en-US" dirty="0">
                <a:solidFill>
                  <a:schemeClr val="tx1"/>
                </a:solidFill>
              </a:rPr>
              <a:t>The Somerset County population is more culturally diverse since the last plan and agencies/programs should increase and document their efforts to hire staff that can address the needs of this changing population as well as the training that is offered to staff to better understand the cultural diversity of the clients being served</a:t>
            </a:r>
            <a:r>
              <a:rPr lang="en-US" dirty="0" smtClean="0">
                <a:solidFill>
                  <a:schemeClr val="tx1"/>
                </a:solidFill>
              </a:rPr>
              <a:t>.</a:t>
            </a:r>
          </a:p>
          <a:p>
            <a:r>
              <a:rPr lang="en-US" dirty="0" smtClean="0">
                <a:solidFill>
                  <a:schemeClr val="tx1"/>
                </a:solidFill>
              </a:rPr>
              <a:t>Implement a community </a:t>
            </a:r>
            <a:r>
              <a:rPr lang="en-US" dirty="0">
                <a:solidFill>
                  <a:schemeClr val="tx1"/>
                </a:solidFill>
              </a:rPr>
              <a:t>based Prevention program for youth who experience school performance issues, contact with the Police, or family conflict.</a:t>
            </a:r>
          </a:p>
        </p:txBody>
      </p:sp>
    </p:spTree>
    <p:extLst>
      <p:ext uri="{BB962C8B-B14F-4D97-AF65-F5344CB8AC3E}">
        <p14:creationId xmlns:p14="http://schemas.microsoft.com/office/powerpoint/2010/main" val="672159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pPr algn="ctr"/>
            <a:r>
              <a:rPr lang="en-US" b="1" dirty="0" smtClean="0">
                <a:solidFill>
                  <a:schemeClr val="tx1">
                    <a:lumMod val="85000"/>
                    <a:lumOff val="15000"/>
                  </a:schemeClr>
                </a:solidFill>
              </a:rPr>
              <a:t>DIVERSION</a:t>
            </a:r>
            <a:br>
              <a:rPr lang="en-US" b="1" dirty="0" smtClean="0">
                <a:solidFill>
                  <a:schemeClr val="tx1">
                    <a:lumMod val="85000"/>
                    <a:lumOff val="15000"/>
                  </a:schemeClr>
                </a:solidFill>
              </a:rPr>
            </a:br>
            <a:r>
              <a:rPr lang="en-US" sz="2400" b="1" dirty="0" smtClean="0">
                <a:solidFill>
                  <a:schemeClr val="tx1">
                    <a:lumMod val="85000"/>
                    <a:lumOff val="15000"/>
                  </a:schemeClr>
                </a:solidFill>
              </a:rPr>
              <a:t>Law Enforcement</a:t>
            </a:r>
            <a:endParaRPr lang="en-US" b="1" dirty="0">
              <a:solidFill>
                <a:schemeClr val="tx1">
                  <a:lumMod val="85000"/>
                  <a:lumOff val="15000"/>
                </a:schemeClr>
              </a:solidFill>
            </a:endParaRPr>
          </a:p>
        </p:txBody>
      </p:sp>
      <p:sp>
        <p:nvSpPr>
          <p:cNvPr id="3" name="Content Placeholder 2"/>
          <p:cNvSpPr>
            <a:spLocks noGrp="1"/>
          </p:cNvSpPr>
          <p:nvPr>
            <p:ph idx="1"/>
          </p:nvPr>
        </p:nvSpPr>
        <p:spPr/>
        <p:txBody>
          <a:bodyPr>
            <a:normAutofit/>
          </a:bodyPr>
          <a:lstStyle/>
          <a:p>
            <a:r>
              <a:rPr lang="en-US" sz="3200" dirty="0" smtClean="0">
                <a:solidFill>
                  <a:schemeClr val="tx1"/>
                </a:solidFill>
              </a:rPr>
              <a:t>The number of cases referred to juvenile court decreased by 44%.</a:t>
            </a:r>
          </a:p>
          <a:p>
            <a:r>
              <a:rPr lang="en-US" sz="3200" dirty="0" smtClean="0">
                <a:solidFill>
                  <a:schemeClr val="tx1"/>
                </a:solidFill>
              </a:rPr>
              <a:t>The total police disposition of juveniles decreased by 32%.</a:t>
            </a:r>
          </a:p>
          <a:p>
            <a:r>
              <a:rPr lang="en-US" sz="3200" dirty="0" smtClean="0">
                <a:solidFill>
                  <a:schemeClr val="tx1"/>
                </a:solidFill>
              </a:rPr>
              <a:t>There was a 48% decrease in the number of cases handled with the department and released.</a:t>
            </a:r>
          </a:p>
        </p:txBody>
      </p:sp>
    </p:spTree>
    <p:extLst>
      <p:ext uri="{BB962C8B-B14F-4D97-AF65-F5344CB8AC3E}">
        <p14:creationId xmlns:p14="http://schemas.microsoft.com/office/powerpoint/2010/main" val="1608966128"/>
      </p:ext>
    </p:extLst>
  </p:cSld>
  <p:clrMapOvr>
    <a:masterClrMapping/>
  </p:clrMapOvr>
</p:sld>
</file>

<file path=ppt/theme/theme1.xml><?xml version="1.0" encoding="utf-8"?>
<a:theme xmlns:a="http://schemas.openxmlformats.org/drawingml/2006/main" name="GreenWave_BusDesignSlides">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406B6EB-8CCB-429C-9D3B-EA09378A39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GreenWave_BusDesignSlides</Template>
  <TotalTime>663</TotalTime>
  <Words>2341</Words>
  <Application>Microsoft Office PowerPoint</Application>
  <PresentationFormat>On-screen Show (4:3)</PresentationFormat>
  <Paragraphs>206</Paragraphs>
  <Slides>38</Slides>
  <Notes>32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GreenWave_BusDesignSlides</vt:lpstr>
      <vt:lpstr>Somerset County Youth Services Commission</vt:lpstr>
      <vt:lpstr>NEEDS ASSESSMENT COMMITTEE</vt:lpstr>
      <vt:lpstr>PREVENTION</vt:lpstr>
      <vt:lpstr>Additional Prevention Fact Findings</vt:lpstr>
      <vt:lpstr>PREVENTION RECOMMENDATIONS</vt:lpstr>
      <vt:lpstr>Additional Prevention Recommendations</vt:lpstr>
      <vt:lpstr>PREVENTION VISION</vt:lpstr>
      <vt:lpstr>More of the Prevention Vision</vt:lpstr>
      <vt:lpstr>DIVERSION Law Enforcement</vt:lpstr>
      <vt:lpstr>LAW ENFORCEMENT RECOMMENDATIONS</vt:lpstr>
      <vt:lpstr>VISION LAW ENFORCEMENT</vt:lpstr>
      <vt:lpstr>DIVERSION FAMILY CRISIS INTERVENTION UNIT</vt:lpstr>
      <vt:lpstr>Additional Diversion Fact Findings</vt:lpstr>
      <vt:lpstr>FAMILY CRISIS INTERVENTION UNIT RECOMMENDATIONS</vt:lpstr>
      <vt:lpstr>FAMILY CRISIS INTERVENTION UNIT VISION</vt:lpstr>
      <vt:lpstr>DIVERSION FAMILY COURT</vt:lpstr>
      <vt:lpstr>FAMILY COURT RECOMMENDATIONS</vt:lpstr>
      <vt:lpstr>FAMILY COURT VISION</vt:lpstr>
      <vt:lpstr>DETENTION</vt:lpstr>
      <vt:lpstr>DETENTION RECOMMENDATIONS</vt:lpstr>
      <vt:lpstr>More Detention Recommendations</vt:lpstr>
      <vt:lpstr>DETENTION VISION</vt:lpstr>
      <vt:lpstr>DISPOSITION</vt:lpstr>
      <vt:lpstr>DISPOSITION RECOMMENDATIONS</vt:lpstr>
      <vt:lpstr>DISPOSITION VISION</vt:lpstr>
      <vt:lpstr>REENTRY</vt:lpstr>
      <vt:lpstr>REENTRY RECOMMENDATIONS</vt:lpstr>
      <vt:lpstr>REENTRY  VISION</vt:lpstr>
      <vt:lpstr>MINORITY OVER REPRESENTATION PREVENTION</vt:lpstr>
      <vt:lpstr>MINORITY OVER REPRESENTATION DIVERSION</vt:lpstr>
      <vt:lpstr>MINORITY OVER REPRESENTATION DETENTION</vt:lpstr>
      <vt:lpstr>Minority Over Representation in Detention Continued</vt:lpstr>
      <vt:lpstr>MINORITY OVER REPRESENTATION DISPOSITION</vt:lpstr>
      <vt:lpstr>Minority Over Representation in Disposition Continued</vt:lpstr>
      <vt:lpstr>MINORITY OVER REPRESENTATION RECOMMENDATIONS</vt:lpstr>
      <vt:lpstr>2018 JJC FUNDING APPLICATION</vt:lpstr>
      <vt:lpstr>Additional Funding Recommendations</vt:lpstr>
      <vt:lpstr>Proposed Allocation of State/Community Partnership and Family Court Funds</vt:lpstr>
    </vt:vector>
  </TitlesOfParts>
  <Company>Somerset County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Somerset County Youth Services Commission</dc:title>
  <dc:creator>Christine Henderson Rose</dc:creator>
  <cp:lastModifiedBy>Christine Henderson Rose</cp:lastModifiedBy>
  <cp:revision>46</cp:revision>
  <cp:lastPrinted>2017-06-27T14:37:26Z</cp:lastPrinted>
  <dcterms:created xsi:type="dcterms:W3CDTF">2014-07-07T16:51:55Z</dcterms:created>
  <dcterms:modified xsi:type="dcterms:W3CDTF">2017-06-28T15:18:46Z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TC103853789990</vt:lpwstr>
  </property>
</Properties>
</file>