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262" r:id="rId2"/>
    <p:sldId id="256" r:id="rId3"/>
    <p:sldId id="263" r:id="rId4"/>
    <p:sldId id="268" r:id="rId5"/>
    <p:sldId id="270" r:id="rId6"/>
    <p:sldId id="275" r:id="rId7"/>
    <p:sldId id="266" r:id="rId8"/>
    <p:sldId id="271" r:id="rId9"/>
    <p:sldId id="272" r:id="rId10"/>
    <p:sldId id="265" r:id="rId11"/>
    <p:sldId id="269" r:id="rId12"/>
    <p:sldId id="274" r:id="rId13"/>
    <p:sldId id="273" r:id="rId14"/>
  </p:sldIdLst>
  <p:sldSz cx="12192000" cy="6858000"/>
  <p:notesSz cx="12131675" cy="7102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0000FF"/>
    <a:srgbClr val="33CCFF"/>
    <a:srgbClr val="0066CC"/>
    <a:srgbClr val="00FF00"/>
    <a:srgbClr val="A07D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7" d="100"/>
          <a:sy n="87" d="100"/>
        </p:scale>
        <p:origin x="696"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BCA250-8374-4FF5-846D-40F7BC83C4BF}"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3D7295D2-F884-490D-AC87-EE13F0DF86BC}">
      <dgm:prSet phldrT="[Text]" custT="1"/>
      <dgm:spPr>
        <a:solidFill>
          <a:schemeClr val="bg1"/>
        </a:solidFill>
      </dgm:spPr>
      <dgm:t>
        <a:bodyPr/>
        <a:lstStyle/>
        <a:p>
          <a:r>
            <a:rPr lang="en-US" sz="1800" b="1" dirty="0"/>
            <a:t>Package #2 HVAC</a:t>
          </a:r>
        </a:p>
        <a:p>
          <a:r>
            <a:rPr lang="en-US" sz="1400" b="1" dirty="0"/>
            <a:t>Bid March 2023</a:t>
          </a:r>
        </a:p>
      </dgm:t>
    </dgm:pt>
    <dgm:pt modelId="{503401DB-9B40-45F1-88AF-7B7B68D016D6}" type="parTrans" cxnId="{B4DB3A5C-04C6-4D47-ADA0-B3FF80F2F162}">
      <dgm:prSet/>
      <dgm:spPr/>
      <dgm:t>
        <a:bodyPr/>
        <a:lstStyle/>
        <a:p>
          <a:endParaRPr lang="en-US"/>
        </a:p>
      </dgm:t>
    </dgm:pt>
    <dgm:pt modelId="{8D3D3212-544D-4425-B3D2-82B2A1461E71}" type="sibTrans" cxnId="{B4DB3A5C-04C6-4D47-ADA0-B3FF80F2F162}">
      <dgm:prSet/>
      <dgm:spPr/>
      <dgm:t>
        <a:bodyPr/>
        <a:lstStyle/>
        <a:p>
          <a:endParaRPr lang="en-US"/>
        </a:p>
      </dgm:t>
    </dgm:pt>
    <dgm:pt modelId="{9A1B6D75-8F4C-4986-BC4E-7DE315BD93E0}">
      <dgm:prSet phldrT="[Text]" custT="1"/>
      <dgm:spPr/>
      <dgm:t>
        <a:bodyPr/>
        <a:lstStyle/>
        <a:p>
          <a:r>
            <a:rPr lang="en-US" sz="1800" b="1" dirty="0">
              <a:solidFill>
                <a:schemeClr val="bg1"/>
              </a:solidFill>
            </a:rPr>
            <a:t>Coordinate Milestone Dates     with Football, Baseball,       Softball, Soccer seasons.</a:t>
          </a:r>
        </a:p>
      </dgm:t>
    </dgm:pt>
    <dgm:pt modelId="{B5ACC9DA-262C-4129-967C-9041D1668CD1}" type="parTrans" cxnId="{70F07DAC-DA96-4547-9255-1C49FA080958}">
      <dgm:prSet/>
      <dgm:spPr/>
      <dgm:t>
        <a:bodyPr/>
        <a:lstStyle/>
        <a:p>
          <a:endParaRPr lang="en-US"/>
        </a:p>
      </dgm:t>
    </dgm:pt>
    <dgm:pt modelId="{9C784B31-8CBD-42E3-8CBA-0F027D6EF2A3}" type="sibTrans" cxnId="{70F07DAC-DA96-4547-9255-1C49FA080958}">
      <dgm:prSet/>
      <dgm:spPr/>
      <dgm:t>
        <a:bodyPr/>
        <a:lstStyle/>
        <a:p>
          <a:endParaRPr lang="en-US"/>
        </a:p>
      </dgm:t>
    </dgm:pt>
    <dgm:pt modelId="{552F7CB5-D638-4072-9390-DC340F65E75A}">
      <dgm:prSet phldrT="[Text]" custT="1"/>
      <dgm:spPr>
        <a:solidFill>
          <a:schemeClr val="bg1"/>
        </a:solidFill>
      </dgm:spPr>
      <dgm:t>
        <a:bodyPr/>
        <a:lstStyle/>
        <a:p>
          <a:r>
            <a:rPr lang="en-US" sz="1800" b="1" dirty="0"/>
            <a:t>Package #1 Fields</a:t>
          </a:r>
        </a:p>
        <a:p>
          <a:r>
            <a:rPr lang="en-US" sz="1400" b="1" dirty="0"/>
            <a:t>Bid August 2023</a:t>
          </a:r>
          <a:endParaRPr lang="en-US" sz="1600" b="1" dirty="0"/>
        </a:p>
      </dgm:t>
    </dgm:pt>
    <dgm:pt modelId="{E5ACB34D-A6AD-4BE6-9B39-8995378B57D9}" type="parTrans" cxnId="{3CD0273A-DE0F-43F6-9056-D2B268EFEE65}">
      <dgm:prSet/>
      <dgm:spPr/>
      <dgm:t>
        <a:bodyPr/>
        <a:lstStyle/>
        <a:p>
          <a:endParaRPr lang="en-US"/>
        </a:p>
      </dgm:t>
    </dgm:pt>
    <dgm:pt modelId="{DC100950-3D89-4051-8262-B50EB8152A82}" type="sibTrans" cxnId="{3CD0273A-DE0F-43F6-9056-D2B268EFEE65}">
      <dgm:prSet/>
      <dgm:spPr/>
      <dgm:t>
        <a:bodyPr/>
        <a:lstStyle/>
        <a:p>
          <a:endParaRPr lang="en-US"/>
        </a:p>
      </dgm:t>
    </dgm:pt>
    <dgm:pt modelId="{974F492C-2716-4609-8DD0-6DCB75E52A01}">
      <dgm:prSet phldrT="[Text]" custT="1"/>
      <dgm:spPr/>
      <dgm:t>
        <a:bodyPr/>
        <a:lstStyle/>
        <a:p>
          <a:r>
            <a:rPr lang="en-US" sz="1800" b="1" dirty="0">
              <a:solidFill>
                <a:schemeClr val="bg1"/>
              </a:solidFill>
            </a:rPr>
            <a:t>Longest Lead Times</a:t>
          </a:r>
        </a:p>
      </dgm:t>
    </dgm:pt>
    <dgm:pt modelId="{EF6B1356-CFCF-4C43-8ED5-B6F1EE79011E}" type="parTrans" cxnId="{3A5B219D-F163-4B73-AA21-5674F2FA08F5}">
      <dgm:prSet/>
      <dgm:spPr/>
      <dgm:t>
        <a:bodyPr/>
        <a:lstStyle/>
        <a:p>
          <a:endParaRPr lang="en-US"/>
        </a:p>
      </dgm:t>
    </dgm:pt>
    <dgm:pt modelId="{713D7FF7-012E-4086-9BFF-4167037124D6}" type="sibTrans" cxnId="{3A5B219D-F163-4B73-AA21-5674F2FA08F5}">
      <dgm:prSet/>
      <dgm:spPr/>
      <dgm:t>
        <a:bodyPr/>
        <a:lstStyle/>
        <a:p>
          <a:endParaRPr lang="en-US"/>
        </a:p>
      </dgm:t>
    </dgm:pt>
    <dgm:pt modelId="{B3FF3C7F-A90D-4355-81EE-82E992D145FA}">
      <dgm:prSet phldrT="[Text]" custT="1"/>
      <dgm:spPr>
        <a:solidFill>
          <a:schemeClr val="bg1"/>
        </a:solidFill>
      </dgm:spPr>
      <dgm:t>
        <a:bodyPr/>
        <a:lstStyle/>
        <a:p>
          <a:r>
            <a:rPr lang="en-US" sz="1800" b="1" dirty="0"/>
            <a:t>Package #3 Add. / Alt.</a:t>
          </a:r>
        </a:p>
        <a:p>
          <a:r>
            <a:rPr lang="en-US" sz="1400" b="1" dirty="0"/>
            <a:t>Bid August 2023</a:t>
          </a:r>
          <a:endParaRPr lang="en-US" sz="1600" b="1" dirty="0"/>
        </a:p>
      </dgm:t>
    </dgm:pt>
    <dgm:pt modelId="{914B0D20-5008-43F3-8AA3-958FC2B272F7}" type="parTrans" cxnId="{7BEA86B9-0650-4D8F-8AFA-6BB02152B9C3}">
      <dgm:prSet/>
      <dgm:spPr/>
      <dgm:t>
        <a:bodyPr/>
        <a:lstStyle/>
        <a:p>
          <a:endParaRPr lang="en-US"/>
        </a:p>
      </dgm:t>
    </dgm:pt>
    <dgm:pt modelId="{7415DCF8-996C-44DC-9391-57789A093817}" type="sibTrans" cxnId="{7BEA86B9-0650-4D8F-8AFA-6BB02152B9C3}">
      <dgm:prSet/>
      <dgm:spPr/>
      <dgm:t>
        <a:bodyPr/>
        <a:lstStyle/>
        <a:p>
          <a:endParaRPr lang="en-US"/>
        </a:p>
      </dgm:t>
    </dgm:pt>
    <dgm:pt modelId="{7C4559D3-52E9-451E-832B-250BF2962F68}">
      <dgm:prSet phldrT="[Text]" custT="1"/>
      <dgm:spPr/>
      <dgm:t>
        <a:bodyPr/>
        <a:lstStyle/>
        <a:p>
          <a:r>
            <a:rPr lang="en-US" sz="1800" b="1" dirty="0">
              <a:solidFill>
                <a:schemeClr val="bg1"/>
              </a:solidFill>
            </a:rPr>
            <a:t>Coordinate with regrading fields due to staging</a:t>
          </a:r>
        </a:p>
      </dgm:t>
    </dgm:pt>
    <dgm:pt modelId="{3EDF9842-79D0-42BA-AC12-21D7C5A2F49C}" type="sibTrans" cxnId="{15EE0D76-4944-4CC1-957B-3B4E0A6AED7D}">
      <dgm:prSet/>
      <dgm:spPr/>
      <dgm:t>
        <a:bodyPr/>
        <a:lstStyle/>
        <a:p>
          <a:endParaRPr lang="en-US"/>
        </a:p>
      </dgm:t>
    </dgm:pt>
    <dgm:pt modelId="{B8D23B8C-8E7E-424E-9571-CEC8D1032B59}" type="parTrans" cxnId="{15EE0D76-4944-4CC1-957B-3B4E0A6AED7D}">
      <dgm:prSet/>
      <dgm:spPr/>
      <dgm:t>
        <a:bodyPr/>
        <a:lstStyle/>
        <a:p>
          <a:endParaRPr lang="en-US"/>
        </a:p>
      </dgm:t>
    </dgm:pt>
    <dgm:pt modelId="{92381897-DEA0-4E03-85CD-9F1FB017CF3D}" type="pres">
      <dgm:prSet presAssocID="{75BCA250-8374-4FF5-846D-40F7BC83C4BF}" presName="rootnode" presStyleCnt="0">
        <dgm:presLayoutVars>
          <dgm:chMax/>
          <dgm:chPref/>
          <dgm:dir/>
          <dgm:animLvl val="lvl"/>
        </dgm:presLayoutVars>
      </dgm:prSet>
      <dgm:spPr/>
    </dgm:pt>
    <dgm:pt modelId="{162F7F89-C2EA-490B-8632-2BC0EAF0961C}" type="pres">
      <dgm:prSet presAssocID="{3D7295D2-F884-490D-AC87-EE13F0DF86BC}" presName="composite" presStyleCnt="0"/>
      <dgm:spPr/>
    </dgm:pt>
    <dgm:pt modelId="{B394A9AC-4E86-4CC4-AE66-0D9D1F1D46C8}" type="pres">
      <dgm:prSet presAssocID="{3D7295D2-F884-490D-AC87-EE13F0DF86BC}" presName="bentUpArrow1" presStyleLbl="alignImgPlace1" presStyleIdx="0" presStyleCnt="2"/>
      <dgm:spPr/>
    </dgm:pt>
    <dgm:pt modelId="{D024C012-06FE-407A-867D-2DA3CDA4D50E}" type="pres">
      <dgm:prSet presAssocID="{3D7295D2-F884-490D-AC87-EE13F0DF86BC}" presName="ParentText" presStyleLbl="node1" presStyleIdx="0" presStyleCnt="3" custScaleX="112674">
        <dgm:presLayoutVars>
          <dgm:chMax val="1"/>
          <dgm:chPref val="1"/>
          <dgm:bulletEnabled val="1"/>
        </dgm:presLayoutVars>
      </dgm:prSet>
      <dgm:spPr/>
    </dgm:pt>
    <dgm:pt modelId="{1CB15399-3523-4ECE-BE09-7B957DD9919A}" type="pres">
      <dgm:prSet presAssocID="{3D7295D2-F884-490D-AC87-EE13F0DF86BC}" presName="ChildText" presStyleLbl="revTx" presStyleIdx="0" presStyleCnt="3" custScaleX="334715" custLinFactX="100000" custLinFactY="39047" custLinFactNeighborX="166988" custLinFactNeighborY="100000">
        <dgm:presLayoutVars>
          <dgm:chMax val="0"/>
          <dgm:chPref val="0"/>
          <dgm:bulletEnabled val="1"/>
        </dgm:presLayoutVars>
      </dgm:prSet>
      <dgm:spPr/>
    </dgm:pt>
    <dgm:pt modelId="{808CC9EA-84AA-44D4-91B1-AEEDA5F993E8}" type="pres">
      <dgm:prSet presAssocID="{8D3D3212-544D-4425-B3D2-82B2A1461E71}" presName="sibTrans" presStyleCnt="0"/>
      <dgm:spPr/>
    </dgm:pt>
    <dgm:pt modelId="{380C4CDF-69CE-42EE-8FF4-0B64957B537F}" type="pres">
      <dgm:prSet presAssocID="{552F7CB5-D638-4072-9390-DC340F65E75A}" presName="composite" presStyleCnt="0"/>
      <dgm:spPr/>
    </dgm:pt>
    <dgm:pt modelId="{D981DFAC-9D4B-4341-B500-2C9C8A0A9D3F}" type="pres">
      <dgm:prSet presAssocID="{552F7CB5-D638-4072-9390-DC340F65E75A}" presName="bentUpArrow1" presStyleLbl="alignImgPlace1" presStyleIdx="1" presStyleCnt="2"/>
      <dgm:spPr/>
    </dgm:pt>
    <dgm:pt modelId="{48CD490D-0844-4655-89CE-43EF922F487C}" type="pres">
      <dgm:prSet presAssocID="{552F7CB5-D638-4072-9390-DC340F65E75A}" presName="ParentText" presStyleLbl="node1" presStyleIdx="1" presStyleCnt="3" custScaleX="112441" custLinFactNeighborX="-30481" custLinFactNeighborY="-2403">
        <dgm:presLayoutVars>
          <dgm:chMax val="1"/>
          <dgm:chPref val="1"/>
          <dgm:bulletEnabled val="1"/>
        </dgm:presLayoutVars>
      </dgm:prSet>
      <dgm:spPr/>
    </dgm:pt>
    <dgm:pt modelId="{AE234951-5423-4D5F-A919-389EFB9B2D42}" type="pres">
      <dgm:prSet presAssocID="{552F7CB5-D638-4072-9390-DC340F65E75A}" presName="ChildText" presStyleLbl="revTx" presStyleIdx="1" presStyleCnt="3" custScaleX="241246" custLinFactY="-39971" custLinFactNeighborX="-85516" custLinFactNeighborY="-100000">
        <dgm:presLayoutVars>
          <dgm:chMax val="0"/>
          <dgm:chPref val="0"/>
          <dgm:bulletEnabled val="1"/>
        </dgm:presLayoutVars>
      </dgm:prSet>
      <dgm:spPr/>
    </dgm:pt>
    <dgm:pt modelId="{9D268BA0-2EE0-4D46-8762-74307332A2B0}" type="pres">
      <dgm:prSet presAssocID="{DC100950-3D89-4051-8262-B50EB8152A82}" presName="sibTrans" presStyleCnt="0"/>
      <dgm:spPr/>
    </dgm:pt>
    <dgm:pt modelId="{097707CC-D231-4A32-A4A2-27C8783BE774}" type="pres">
      <dgm:prSet presAssocID="{B3FF3C7F-A90D-4355-81EE-82E992D145FA}" presName="composite" presStyleCnt="0"/>
      <dgm:spPr/>
    </dgm:pt>
    <dgm:pt modelId="{34034A53-856F-47D6-8DC9-352EBFA86F1D}" type="pres">
      <dgm:prSet presAssocID="{B3FF3C7F-A90D-4355-81EE-82E992D145FA}" presName="ParentText" presStyleLbl="node1" presStyleIdx="2" presStyleCnt="3" custScaleX="127131" custLinFactNeighborX="-66446" custLinFactNeighborY="1202">
        <dgm:presLayoutVars>
          <dgm:chMax val="1"/>
          <dgm:chPref val="1"/>
          <dgm:bulletEnabled val="1"/>
        </dgm:presLayoutVars>
      </dgm:prSet>
      <dgm:spPr/>
    </dgm:pt>
    <dgm:pt modelId="{93F398C0-A0F0-4C2D-B566-A602073C1AB8}" type="pres">
      <dgm:prSet presAssocID="{B3FF3C7F-A90D-4355-81EE-82E992D145FA}" presName="FinalChildText" presStyleLbl="revTx" presStyleIdx="2" presStyleCnt="3" custScaleX="157938" custLinFactNeighborX="-38200" custLinFactNeighborY="2398">
        <dgm:presLayoutVars>
          <dgm:chMax val="0"/>
          <dgm:chPref val="0"/>
          <dgm:bulletEnabled val="1"/>
        </dgm:presLayoutVars>
      </dgm:prSet>
      <dgm:spPr/>
    </dgm:pt>
  </dgm:ptLst>
  <dgm:cxnLst>
    <dgm:cxn modelId="{3CD0273A-DE0F-43F6-9056-D2B268EFEE65}" srcId="{75BCA250-8374-4FF5-846D-40F7BC83C4BF}" destId="{552F7CB5-D638-4072-9390-DC340F65E75A}" srcOrd="1" destOrd="0" parTransId="{E5ACB34D-A6AD-4BE6-9B39-8995378B57D9}" sibTransId="{DC100950-3D89-4051-8262-B50EB8152A82}"/>
    <dgm:cxn modelId="{B4DB3A5C-04C6-4D47-ADA0-B3FF80F2F162}" srcId="{75BCA250-8374-4FF5-846D-40F7BC83C4BF}" destId="{3D7295D2-F884-490D-AC87-EE13F0DF86BC}" srcOrd="0" destOrd="0" parTransId="{503401DB-9B40-45F1-88AF-7B7B68D016D6}" sibTransId="{8D3D3212-544D-4425-B3D2-82B2A1461E71}"/>
    <dgm:cxn modelId="{4B4E7A41-6ADE-4A50-8A24-AC1DBD338962}" type="presOf" srcId="{974F492C-2716-4609-8DD0-6DCB75E52A01}" destId="{AE234951-5423-4D5F-A919-389EFB9B2D42}" srcOrd="0" destOrd="0" presId="urn:microsoft.com/office/officeart/2005/8/layout/StepDownProcess"/>
    <dgm:cxn modelId="{AE980475-AF2D-433E-9550-582D3BE223CB}" type="presOf" srcId="{B3FF3C7F-A90D-4355-81EE-82E992D145FA}" destId="{34034A53-856F-47D6-8DC9-352EBFA86F1D}" srcOrd="0" destOrd="0" presId="urn:microsoft.com/office/officeart/2005/8/layout/StepDownProcess"/>
    <dgm:cxn modelId="{15EE0D76-4944-4CC1-957B-3B4E0A6AED7D}" srcId="{B3FF3C7F-A90D-4355-81EE-82E992D145FA}" destId="{7C4559D3-52E9-451E-832B-250BF2962F68}" srcOrd="0" destOrd="0" parTransId="{B8D23B8C-8E7E-424E-9571-CEC8D1032B59}" sibTransId="{3EDF9842-79D0-42BA-AC12-21D7C5A2F49C}"/>
    <dgm:cxn modelId="{9CEA5E81-BEB8-4F91-A8C1-20EE51DB8981}" type="presOf" srcId="{3D7295D2-F884-490D-AC87-EE13F0DF86BC}" destId="{D024C012-06FE-407A-867D-2DA3CDA4D50E}" srcOrd="0" destOrd="0" presId="urn:microsoft.com/office/officeart/2005/8/layout/StepDownProcess"/>
    <dgm:cxn modelId="{3A5B219D-F163-4B73-AA21-5674F2FA08F5}" srcId="{552F7CB5-D638-4072-9390-DC340F65E75A}" destId="{974F492C-2716-4609-8DD0-6DCB75E52A01}" srcOrd="0" destOrd="0" parTransId="{EF6B1356-CFCF-4C43-8ED5-B6F1EE79011E}" sibTransId="{713D7FF7-012E-4086-9BFF-4167037124D6}"/>
    <dgm:cxn modelId="{B2CC5DAB-4C32-4B0E-B054-3ECD14B0E304}" type="presOf" srcId="{7C4559D3-52E9-451E-832B-250BF2962F68}" destId="{93F398C0-A0F0-4C2D-B566-A602073C1AB8}" srcOrd="0" destOrd="0" presId="urn:microsoft.com/office/officeart/2005/8/layout/StepDownProcess"/>
    <dgm:cxn modelId="{70F07DAC-DA96-4547-9255-1C49FA080958}" srcId="{3D7295D2-F884-490D-AC87-EE13F0DF86BC}" destId="{9A1B6D75-8F4C-4986-BC4E-7DE315BD93E0}" srcOrd="0" destOrd="0" parTransId="{B5ACC9DA-262C-4129-967C-9041D1668CD1}" sibTransId="{9C784B31-8CBD-42E3-8CBA-0F027D6EF2A3}"/>
    <dgm:cxn modelId="{7BEA86B9-0650-4D8F-8AFA-6BB02152B9C3}" srcId="{75BCA250-8374-4FF5-846D-40F7BC83C4BF}" destId="{B3FF3C7F-A90D-4355-81EE-82E992D145FA}" srcOrd="2" destOrd="0" parTransId="{914B0D20-5008-43F3-8AA3-958FC2B272F7}" sibTransId="{7415DCF8-996C-44DC-9391-57789A093817}"/>
    <dgm:cxn modelId="{94D839D5-FD96-4E46-A0EE-97222F30DC66}" type="presOf" srcId="{9A1B6D75-8F4C-4986-BC4E-7DE315BD93E0}" destId="{1CB15399-3523-4ECE-BE09-7B957DD9919A}" srcOrd="0" destOrd="0" presId="urn:microsoft.com/office/officeart/2005/8/layout/StepDownProcess"/>
    <dgm:cxn modelId="{3FBC9BD7-6FF8-464F-957A-BEBC71A3E54D}" type="presOf" srcId="{75BCA250-8374-4FF5-846D-40F7BC83C4BF}" destId="{92381897-DEA0-4E03-85CD-9F1FB017CF3D}" srcOrd="0" destOrd="0" presId="urn:microsoft.com/office/officeart/2005/8/layout/StepDownProcess"/>
    <dgm:cxn modelId="{F5B27CDF-3232-476B-ABD6-4A6F67916D32}" type="presOf" srcId="{552F7CB5-D638-4072-9390-DC340F65E75A}" destId="{48CD490D-0844-4655-89CE-43EF922F487C}" srcOrd="0" destOrd="0" presId="urn:microsoft.com/office/officeart/2005/8/layout/StepDownProcess"/>
    <dgm:cxn modelId="{2E0B201E-0AC3-466D-B281-CF51923EF9A2}" type="presParOf" srcId="{92381897-DEA0-4E03-85CD-9F1FB017CF3D}" destId="{162F7F89-C2EA-490B-8632-2BC0EAF0961C}" srcOrd="0" destOrd="0" presId="urn:microsoft.com/office/officeart/2005/8/layout/StepDownProcess"/>
    <dgm:cxn modelId="{AC869343-9803-46B5-8067-6BB6EEE76D38}" type="presParOf" srcId="{162F7F89-C2EA-490B-8632-2BC0EAF0961C}" destId="{B394A9AC-4E86-4CC4-AE66-0D9D1F1D46C8}" srcOrd="0" destOrd="0" presId="urn:microsoft.com/office/officeart/2005/8/layout/StepDownProcess"/>
    <dgm:cxn modelId="{BF30006E-59D3-4C4B-AAEF-542E9C32984A}" type="presParOf" srcId="{162F7F89-C2EA-490B-8632-2BC0EAF0961C}" destId="{D024C012-06FE-407A-867D-2DA3CDA4D50E}" srcOrd="1" destOrd="0" presId="urn:microsoft.com/office/officeart/2005/8/layout/StepDownProcess"/>
    <dgm:cxn modelId="{526584FE-7F96-497F-9256-20ADD843E3E5}" type="presParOf" srcId="{162F7F89-C2EA-490B-8632-2BC0EAF0961C}" destId="{1CB15399-3523-4ECE-BE09-7B957DD9919A}" srcOrd="2" destOrd="0" presId="urn:microsoft.com/office/officeart/2005/8/layout/StepDownProcess"/>
    <dgm:cxn modelId="{E04163D6-0B8C-4ED8-A573-9E9371987246}" type="presParOf" srcId="{92381897-DEA0-4E03-85CD-9F1FB017CF3D}" destId="{808CC9EA-84AA-44D4-91B1-AEEDA5F993E8}" srcOrd="1" destOrd="0" presId="urn:microsoft.com/office/officeart/2005/8/layout/StepDownProcess"/>
    <dgm:cxn modelId="{45BF1B46-81BD-4919-A31A-1C3EE8C15050}" type="presParOf" srcId="{92381897-DEA0-4E03-85CD-9F1FB017CF3D}" destId="{380C4CDF-69CE-42EE-8FF4-0B64957B537F}" srcOrd="2" destOrd="0" presId="urn:microsoft.com/office/officeart/2005/8/layout/StepDownProcess"/>
    <dgm:cxn modelId="{6EE80E03-3526-48D4-A343-7DCA850D7098}" type="presParOf" srcId="{380C4CDF-69CE-42EE-8FF4-0B64957B537F}" destId="{D981DFAC-9D4B-4341-B500-2C9C8A0A9D3F}" srcOrd="0" destOrd="0" presId="urn:microsoft.com/office/officeart/2005/8/layout/StepDownProcess"/>
    <dgm:cxn modelId="{CB847238-75CF-4A05-8809-DF3D11677356}" type="presParOf" srcId="{380C4CDF-69CE-42EE-8FF4-0B64957B537F}" destId="{48CD490D-0844-4655-89CE-43EF922F487C}" srcOrd="1" destOrd="0" presId="urn:microsoft.com/office/officeart/2005/8/layout/StepDownProcess"/>
    <dgm:cxn modelId="{F5ACD4C7-55E9-4DF6-9509-5E88466559B3}" type="presParOf" srcId="{380C4CDF-69CE-42EE-8FF4-0B64957B537F}" destId="{AE234951-5423-4D5F-A919-389EFB9B2D42}" srcOrd="2" destOrd="0" presId="urn:microsoft.com/office/officeart/2005/8/layout/StepDownProcess"/>
    <dgm:cxn modelId="{C4608DC8-23E6-41BF-BD37-8654AC078608}" type="presParOf" srcId="{92381897-DEA0-4E03-85CD-9F1FB017CF3D}" destId="{9D268BA0-2EE0-4D46-8762-74307332A2B0}" srcOrd="3" destOrd="0" presId="urn:microsoft.com/office/officeart/2005/8/layout/StepDownProcess"/>
    <dgm:cxn modelId="{7184C46A-9D81-43B9-9BFC-2DE05D9BF87F}" type="presParOf" srcId="{92381897-DEA0-4E03-85CD-9F1FB017CF3D}" destId="{097707CC-D231-4A32-A4A2-27C8783BE774}" srcOrd="4" destOrd="0" presId="urn:microsoft.com/office/officeart/2005/8/layout/StepDownProcess"/>
    <dgm:cxn modelId="{A9B6A181-EF90-4C5E-9DF6-439016030686}" type="presParOf" srcId="{097707CC-D231-4A32-A4A2-27C8783BE774}" destId="{34034A53-856F-47D6-8DC9-352EBFA86F1D}" srcOrd="0" destOrd="0" presId="urn:microsoft.com/office/officeart/2005/8/layout/StepDownProcess"/>
    <dgm:cxn modelId="{B5E35648-7428-4653-9D9D-F595EF8EA96E}" type="presParOf" srcId="{097707CC-D231-4A32-A4A2-27C8783BE774}" destId="{93F398C0-A0F0-4C2D-B566-A602073C1AB8}"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720F5F-45EC-4784-8952-05A9D632B245}"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65637B98-C4B6-4067-9AAA-C2CCA83A0E18}">
      <dgm:prSet phldrT="[Text]" custT="1"/>
      <dgm:spPr>
        <a:xfrm>
          <a:off x="1338258" y="1412215"/>
          <a:ext cx="1076333" cy="1076333"/>
        </a:xfrm>
        <a:prstGeom prst="ellipse">
          <a:avLst/>
        </a:prstGeom>
        <a:solidFill>
          <a:sysClr val="windowText" lastClr="000000"/>
        </a:solidFill>
        <a:ln w="12700" cap="flat" cmpd="sng" algn="ctr">
          <a:solidFill>
            <a:srgbClr val="800000"/>
          </a:solidFill>
          <a:prstDash val="solid"/>
          <a:miter lim="800000"/>
        </a:ln>
        <a:effectLst/>
      </dgm:spPr>
      <dgm:t>
        <a:bodyPr/>
        <a:lstStyle/>
        <a:p>
          <a:pPr algn="ctr"/>
          <a:r>
            <a:rPr lang="en-US" sz="2100">
              <a:solidFill>
                <a:srgbClr val="B18B53"/>
              </a:solidFill>
              <a:latin typeface="Calibri" panose="020F0502020204030204"/>
              <a:ea typeface="+mn-ea"/>
              <a:cs typeface="+mn-cs"/>
            </a:rPr>
            <a:t>Legacy</a:t>
          </a:r>
        </a:p>
      </dgm:t>
    </dgm:pt>
    <dgm:pt modelId="{AA7F7F75-713A-4A1C-92C7-55CA244965CE}" type="parTrans" cxnId="{99E56080-FC1E-4E25-A07C-29210040E00F}">
      <dgm:prSet/>
      <dgm:spPr/>
      <dgm:t>
        <a:bodyPr/>
        <a:lstStyle/>
        <a:p>
          <a:pPr algn="ctr"/>
          <a:endParaRPr lang="en-US"/>
        </a:p>
      </dgm:t>
    </dgm:pt>
    <dgm:pt modelId="{4E260893-327E-464F-88B6-D2935F8AD6A6}" type="sibTrans" cxnId="{99E56080-FC1E-4E25-A07C-29210040E00F}">
      <dgm:prSet/>
      <dgm:spPr/>
      <dgm:t>
        <a:bodyPr/>
        <a:lstStyle/>
        <a:p>
          <a:pPr algn="ctr"/>
          <a:endParaRPr lang="en-US"/>
        </a:p>
      </dgm:t>
    </dgm:pt>
    <dgm:pt modelId="{232328F4-EFFC-493E-8D2F-04870317E37B}">
      <dgm:prSet phldrT="[Text]"/>
      <dgm:spPr>
        <a:xfrm>
          <a:off x="1338258" y="11486"/>
          <a:ext cx="1076333" cy="1076333"/>
        </a:xfrm>
        <a:prstGeom prst="ellipse">
          <a:avLst/>
        </a:prstGeom>
        <a:noFill/>
        <a:ln w="15875" cap="flat" cmpd="sng" algn="ctr">
          <a:solidFill>
            <a:sysClr val="windowText" lastClr="000000"/>
          </a:solidFill>
          <a:prstDash val="solid"/>
          <a:miter lim="800000"/>
        </a:ln>
        <a:effectLst/>
      </dgm:spPr>
      <dgm:t>
        <a:bodyPr/>
        <a:lstStyle/>
        <a:p>
          <a:pPr algn="ctr"/>
          <a:r>
            <a:rPr lang="en-US" b="1" dirty="0">
              <a:solidFill>
                <a:srgbClr val="800000"/>
              </a:solidFill>
              <a:latin typeface="Calibri" panose="020F0502020204030204"/>
              <a:ea typeface="+mn-ea"/>
              <a:cs typeface="+mn-cs"/>
            </a:rPr>
            <a:t>Owner</a:t>
          </a:r>
        </a:p>
      </dgm:t>
    </dgm:pt>
    <dgm:pt modelId="{EE59E377-3E4A-4840-A574-93FD4B8563C5}" type="parTrans" cxnId="{DB63D989-40E9-489C-9980-6C67E022A441}">
      <dgm:prSet/>
      <dgm:spPr>
        <a:xfrm rot="16200000">
          <a:off x="1714226" y="1224205"/>
          <a:ext cx="324396" cy="51624"/>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gm:spPr>
      <dgm:t>
        <a:bodyPr/>
        <a:lstStyle/>
        <a:p>
          <a:pPr algn="ctr"/>
          <a:endParaRPr lang="en-US">
            <a:solidFill>
              <a:sysClr val="windowText" lastClr="000000">
                <a:hueOff val="0"/>
                <a:satOff val="0"/>
                <a:lumOff val="0"/>
                <a:alphaOff val="0"/>
              </a:sysClr>
            </a:solidFill>
            <a:latin typeface="Calibri" panose="020F0502020204030204"/>
            <a:ea typeface="+mn-ea"/>
            <a:cs typeface="+mn-cs"/>
          </a:endParaRPr>
        </a:p>
      </dgm:t>
    </dgm:pt>
    <dgm:pt modelId="{3C22E1FE-525F-47FB-A409-836B86D7DBED}" type="sibTrans" cxnId="{DB63D989-40E9-489C-9980-6C67E022A441}">
      <dgm:prSet/>
      <dgm:spPr/>
      <dgm:t>
        <a:bodyPr/>
        <a:lstStyle/>
        <a:p>
          <a:pPr algn="ctr"/>
          <a:endParaRPr lang="en-US"/>
        </a:p>
      </dgm:t>
    </dgm:pt>
    <dgm:pt modelId="{E99C21AC-9CA8-40D4-85E2-9BFC070C77D8}">
      <dgm:prSet phldrT="[Text]"/>
      <dgm:spPr>
        <a:xfrm>
          <a:off x="2551325" y="2112580"/>
          <a:ext cx="1076333" cy="1076333"/>
        </a:xfrm>
        <a:prstGeom prst="ellipse">
          <a:avLst/>
        </a:prstGeom>
        <a:noFill/>
        <a:ln w="15875" cap="flat" cmpd="sng" algn="ctr">
          <a:solidFill>
            <a:sysClr val="windowText" lastClr="000000"/>
          </a:solidFill>
          <a:prstDash val="solid"/>
          <a:miter lim="800000"/>
        </a:ln>
        <a:effectLst/>
      </dgm:spPr>
      <dgm:t>
        <a:bodyPr/>
        <a:lstStyle/>
        <a:p>
          <a:pPr algn="ctr"/>
          <a:r>
            <a:rPr lang="en-US" b="1">
              <a:solidFill>
                <a:srgbClr val="800000"/>
              </a:solidFill>
              <a:latin typeface="Calibri" panose="020F0502020204030204"/>
              <a:ea typeface="+mn-ea"/>
              <a:cs typeface="+mn-cs"/>
            </a:rPr>
            <a:t>Contractor</a:t>
          </a:r>
        </a:p>
      </dgm:t>
    </dgm:pt>
    <dgm:pt modelId="{FF543475-30C1-493D-9902-A099FB95418B}" type="parTrans" cxnId="{6AE71A85-81B3-4E4D-A681-6DABC384FA63}">
      <dgm:prSet/>
      <dgm:spPr>
        <a:xfrm rot="1800000">
          <a:off x="2320760" y="2274752"/>
          <a:ext cx="324396" cy="51624"/>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gm:spPr>
      <dgm:t>
        <a:bodyPr/>
        <a:lstStyle/>
        <a:p>
          <a:pPr algn="ctr"/>
          <a:endParaRPr lang="en-US">
            <a:solidFill>
              <a:sysClr val="windowText" lastClr="000000">
                <a:hueOff val="0"/>
                <a:satOff val="0"/>
                <a:lumOff val="0"/>
                <a:alphaOff val="0"/>
              </a:sysClr>
            </a:solidFill>
            <a:latin typeface="Calibri" panose="020F0502020204030204"/>
            <a:ea typeface="+mn-ea"/>
            <a:cs typeface="+mn-cs"/>
          </a:endParaRPr>
        </a:p>
      </dgm:t>
    </dgm:pt>
    <dgm:pt modelId="{DE613FB4-5E23-4CFE-842C-9FCF514E6D43}" type="sibTrans" cxnId="{6AE71A85-81B3-4E4D-A681-6DABC384FA63}">
      <dgm:prSet/>
      <dgm:spPr/>
      <dgm:t>
        <a:bodyPr/>
        <a:lstStyle/>
        <a:p>
          <a:pPr algn="ctr"/>
          <a:endParaRPr lang="en-US"/>
        </a:p>
      </dgm:t>
    </dgm:pt>
    <dgm:pt modelId="{F0E82849-2225-4869-9160-C8590EF384A7}">
      <dgm:prSet phldrT="[Text]"/>
      <dgm:spPr>
        <a:xfrm>
          <a:off x="125190" y="2112580"/>
          <a:ext cx="1076333" cy="1076333"/>
        </a:xfrm>
        <a:prstGeom prst="ellipse">
          <a:avLst/>
        </a:prstGeom>
        <a:noFill/>
        <a:ln w="15875" cap="flat" cmpd="sng" algn="ctr">
          <a:solidFill>
            <a:sysClr val="windowText" lastClr="000000"/>
          </a:solidFill>
          <a:prstDash val="solid"/>
          <a:miter lim="800000"/>
        </a:ln>
        <a:effectLst/>
      </dgm:spPr>
      <dgm:t>
        <a:bodyPr/>
        <a:lstStyle/>
        <a:p>
          <a:pPr algn="ctr"/>
          <a:r>
            <a:rPr lang="en-US" b="1">
              <a:solidFill>
                <a:srgbClr val="800000"/>
              </a:solidFill>
              <a:latin typeface="Calibri" panose="020F0502020204030204"/>
              <a:ea typeface="+mn-ea"/>
              <a:cs typeface="+mn-cs"/>
            </a:rPr>
            <a:t>Architect</a:t>
          </a:r>
        </a:p>
      </dgm:t>
    </dgm:pt>
    <dgm:pt modelId="{0F5B6DD7-372C-4C87-A392-B3EF75700590}" type="parTrans" cxnId="{533D571B-8B86-40F5-9FC6-863C410606F4}">
      <dgm:prSet/>
      <dgm:spPr>
        <a:xfrm rot="9000000">
          <a:off x="1107692" y="2274752"/>
          <a:ext cx="324396" cy="51624"/>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gm:spPr>
      <dgm:t>
        <a:bodyPr/>
        <a:lstStyle/>
        <a:p>
          <a:pPr algn="ctr"/>
          <a:endParaRPr lang="en-US">
            <a:solidFill>
              <a:sysClr val="windowText" lastClr="000000">
                <a:hueOff val="0"/>
                <a:satOff val="0"/>
                <a:lumOff val="0"/>
                <a:alphaOff val="0"/>
              </a:sysClr>
            </a:solidFill>
            <a:latin typeface="Calibri" panose="020F0502020204030204"/>
            <a:ea typeface="+mn-ea"/>
            <a:cs typeface="+mn-cs"/>
          </a:endParaRPr>
        </a:p>
      </dgm:t>
    </dgm:pt>
    <dgm:pt modelId="{C7A8B43B-D593-4323-8EA5-0D842FA2B867}" type="sibTrans" cxnId="{533D571B-8B86-40F5-9FC6-863C410606F4}">
      <dgm:prSet/>
      <dgm:spPr/>
      <dgm:t>
        <a:bodyPr/>
        <a:lstStyle/>
        <a:p>
          <a:pPr algn="ctr"/>
          <a:endParaRPr lang="en-US"/>
        </a:p>
      </dgm:t>
    </dgm:pt>
    <dgm:pt modelId="{BFE4E7F5-FD57-413C-8753-9F9E1768E9BB}" type="pres">
      <dgm:prSet presAssocID="{40720F5F-45EC-4784-8952-05A9D632B245}" presName="cycle" presStyleCnt="0">
        <dgm:presLayoutVars>
          <dgm:chMax val="1"/>
          <dgm:dir/>
          <dgm:animLvl val="ctr"/>
          <dgm:resizeHandles val="exact"/>
        </dgm:presLayoutVars>
      </dgm:prSet>
      <dgm:spPr/>
    </dgm:pt>
    <dgm:pt modelId="{726837DD-C81A-4E5A-A713-1C1CFF3CF2F3}" type="pres">
      <dgm:prSet presAssocID="{65637B98-C4B6-4067-9AAA-C2CCA83A0E18}" presName="centerShape" presStyleLbl="node0" presStyleIdx="0" presStyleCnt="1"/>
      <dgm:spPr/>
    </dgm:pt>
    <dgm:pt modelId="{A4B87755-84B0-48B8-B3C3-D6F815086A17}" type="pres">
      <dgm:prSet presAssocID="{EE59E377-3E4A-4840-A574-93FD4B8563C5}" presName="Name9" presStyleLbl="parChTrans1D2" presStyleIdx="0" presStyleCnt="3"/>
      <dgm:spPr/>
    </dgm:pt>
    <dgm:pt modelId="{5977D9C0-3D4E-4090-BFE4-87A45BFC244A}" type="pres">
      <dgm:prSet presAssocID="{EE59E377-3E4A-4840-A574-93FD4B8563C5}" presName="connTx" presStyleLbl="parChTrans1D2" presStyleIdx="0" presStyleCnt="3"/>
      <dgm:spPr/>
    </dgm:pt>
    <dgm:pt modelId="{E7EC723F-0048-4358-857D-AC0B8647AB09}" type="pres">
      <dgm:prSet presAssocID="{232328F4-EFFC-493E-8D2F-04870317E37B}" presName="node" presStyleLbl="node1" presStyleIdx="0" presStyleCnt="3">
        <dgm:presLayoutVars>
          <dgm:bulletEnabled val="1"/>
        </dgm:presLayoutVars>
      </dgm:prSet>
      <dgm:spPr/>
    </dgm:pt>
    <dgm:pt modelId="{3A6C53CA-D3E3-4B7B-A75B-D6BB4A5126B9}" type="pres">
      <dgm:prSet presAssocID="{FF543475-30C1-493D-9902-A099FB95418B}" presName="Name9" presStyleLbl="parChTrans1D2" presStyleIdx="1" presStyleCnt="3"/>
      <dgm:spPr/>
    </dgm:pt>
    <dgm:pt modelId="{13E16051-6239-49A8-B8BF-9C546639AFAF}" type="pres">
      <dgm:prSet presAssocID="{FF543475-30C1-493D-9902-A099FB95418B}" presName="connTx" presStyleLbl="parChTrans1D2" presStyleIdx="1" presStyleCnt="3"/>
      <dgm:spPr/>
    </dgm:pt>
    <dgm:pt modelId="{4E16E61A-6BD8-4736-A928-0F2EFF70CC87}" type="pres">
      <dgm:prSet presAssocID="{E99C21AC-9CA8-40D4-85E2-9BFC070C77D8}" presName="node" presStyleLbl="node1" presStyleIdx="1" presStyleCnt="3">
        <dgm:presLayoutVars>
          <dgm:bulletEnabled val="1"/>
        </dgm:presLayoutVars>
      </dgm:prSet>
      <dgm:spPr>
        <a:prstGeom prst="ellipse">
          <a:avLst/>
        </a:prstGeom>
      </dgm:spPr>
    </dgm:pt>
    <dgm:pt modelId="{AE5FCE43-32E0-45EE-B388-4097F7DAA912}" type="pres">
      <dgm:prSet presAssocID="{0F5B6DD7-372C-4C87-A392-B3EF75700590}" presName="Name9" presStyleLbl="parChTrans1D2" presStyleIdx="2" presStyleCnt="3"/>
      <dgm:spPr/>
    </dgm:pt>
    <dgm:pt modelId="{E93B462A-0025-4BF6-B470-F95E15C30873}" type="pres">
      <dgm:prSet presAssocID="{0F5B6DD7-372C-4C87-A392-B3EF75700590}" presName="connTx" presStyleLbl="parChTrans1D2" presStyleIdx="2" presStyleCnt="3"/>
      <dgm:spPr/>
    </dgm:pt>
    <dgm:pt modelId="{0AD3C454-6467-46DF-BD66-3786AC0B46C1}" type="pres">
      <dgm:prSet presAssocID="{F0E82849-2225-4869-9160-C8590EF384A7}" presName="node" presStyleLbl="node1" presStyleIdx="2" presStyleCnt="3">
        <dgm:presLayoutVars>
          <dgm:bulletEnabled val="1"/>
        </dgm:presLayoutVars>
      </dgm:prSet>
      <dgm:spPr/>
    </dgm:pt>
  </dgm:ptLst>
  <dgm:cxnLst>
    <dgm:cxn modelId="{8ADECA08-AC6F-495A-9A8E-7A6DAFD180B5}" type="presOf" srcId="{EE59E377-3E4A-4840-A574-93FD4B8563C5}" destId="{A4B87755-84B0-48B8-B3C3-D6F815086A17}" srcOrd="0" destOrd="0" presId="urn:microsoft.com/office/officeart/2005/8/layout/radial1"/>
    <dgm:cxn modelId="{533D571B-8B86-40F5-9FC6-863C410606F4}" srcId="{65637B98-C4B6-4067-9AAA-C2CCA83A0E18}" destId="{F0E82849-2225-4869-9160-C8590EF384A7}" srcOrd="2" destOrd="0" parTransId="{0F5B6DD7-372C-4C87-A392-B3EF75700590}" sibTransId="{C7A8B43B-D593-4323-8EA5-0D842FA2B867}"/>
    <dgm:cxn modelId="{94D4AD2B-295C-40D5-8FE4-DFC2052334AC}" type="presOf" srcId="{40720F5F-45EC-4784-8952-05A9D632B245}" destId="{BFE4E7F5-FD57-413C-8753-9F9E1768E9BB}" srcOrd="0" destOrd="0" presId="urn:microsoft.com/office/officeart/2005/8/layout/radial1"/>
    <dgm:cxn modelId="{D03BE235-FB58-4741-9453-5295DC8629D1}" type="presOf" srcId="{0F5B6DD7-372C-4C87-A392-B3EF75700590}" destId="{E93B462A-0025-4BF6-B470-F95E15C30873}" srcOrd="1" destOrd="0" presId="urn:microsoft.com/office/officeart/2005/8/layout/radial1"/>
    <dgm:cxn modelId="{99705447-A700-4819-87A8-CF28F0A2852B}" type="presOf" srcId="{FF543475-30C1-493D-9902-A099FB95418B}" destId="{3A6C53CA-D3E3-4B7B-A75B-D6BB4A5126B9}" srcOrd="0" destOrd="0" presId="urn:microsoft.com/office/officeart/2005/8/layout/radial1"/>
    <dgm:cxn modelId="{5CBBE467-6EE5-4735-AC58-66831865C835}" type="presOf" srcId="{0F5B6DD7-372C-4C87-A392-B3EF75700590}" destId="{AE5FCE43-32E0-45EE-B388-4097F7DAA912}" srcOrd="0" destOrd="0" presId="urn:microsoft.com/office/officeart/2005/8/layout/radial1"/>
    <dgm:cxn modelId="{F45C6B52-D7BE-4E2D-A608-A3C1604DC323}" type="presOf" srcId="{65637B98-C4B6-4067-9AAA-C2CCA83A0E18}" destId="{726837DD-C81A-4E5A-A713-1C1CFF3CF2F3}" srcOrd="0" destOrd="0" presId="urn:microsoft.com/office/officeart/2005/8/layout/radial1"/>
    <dgm:cxn modelId="{99E56080-FC1E-4E25-A07C-29210040E00F}" srcId="{40720F5F-45EC-4784-8952-05A9D632B245}" destId="{65637B98-C4B6-4067-9AAA-C2CCA83A0E18}" srcOrd="0" destOrd="0" parTransId="{AA7F7F75-713A-4A1C-92C7-55CA244965CE}" sibTransId="{4E260893-327E-464F-88B6-D2935F8AD6A6}"/>
    <dgm:cxn modelId="{6AE71A85-81B3-4E4D-A681-6DABC384FA63}" srcId="{65637B98-C4B6-4067-9AAA-C2CCA83A0E18}" destId="{E99C21AC-9CA8-40D4-85E2-9BFC070C77D8}" srcOrd="1" destOrd="0" parTransId="{FF543475-30C1-493D-9902-A099FB95418B}" sibTransId="{DE613FB4-5E23-4CFE-842C-9FCF514E6D43}"/>
    <dgm:cxn modelId="{DB63D989-40E9-489C-9980-6C67E022A441}" srcId="{65637B98-C4B6-4067-9AAA-C2CCA83A0E18}" destId="{232328F4-EFFC-493E-8D2F-04870317E37B}" srcOrd="0" destOrd="0" parTransId="{EE59E377-3E4A-4840-A574-93FD4B8563C5}" sibTransId="{3C22E1FE-525F-47FB-A409-836B86D7DBED}"/>
    <dgm:cxn modelId="{40575C9F-B2F3-4668-B4DA-EA93165E9B8F}" type="presOf" srcId="{EE59E377-3E4A-4840-A574-93FD4B8563C5}" destId="{5977D9C0-3D4E-4090-BFE4-87A45BFC244A}" srcOrd="1" destOrd="0" presId="urn:microsoft.com/office/officeart/2005/8/layout/radial1"/>
    <dgm:cxn modelId="{57C635CC-6A66-4740-97B2-AA3365CAEB1C}" type="presOf" srcId="{FF543475-30C1-493D-9902-A099FB95418B}" destId="{13E16051-6239-49A8-B8BF-9C546639AFAF}" srcOrd="1" destOrd="0" presId="urn:microsoft.com/office/officeart/2005/8/layout/radial1"/>
    <dgm:cxn modelId="{C2CAE5CD-46F0-4C20-B693-61BC45159B1E}" type="presOf" srcId="{232328F4-EFFC-493E-8D2F-04870317E37B}" destId="{E7EC723F-0048-4358-857D-AC0B8647AB09}" srcOrd="0" destOrd="0" presId="urn:microsoft.com/office/officeart/2005/8/layout/radial1"/>
    <dgm:cxn modelId="{919EA7D3-BBCE-4761-80CE-263957019CB3}" type="presOf" srcId="{F0E82849-2225-4869-9160-C8590EF384A7}" destId="{0AD3C454-6467-46DF-BD66-3786AC0B46C1}" srcOrd="0" destOrd="0" presId="urn:microsoft.com/office/officeart/2005/8/layout/radial1"/>
    <dgm:cxn modelId="{BAFC9EEB-8FA9-453C-BD91-FB1B3E085DF9}" type="presOf" srcId="{E99C21AC-9CA8-40D4-85E2-9BFC070C77D8}" destId="{4E16E61A-6BD8-4736-A928-0F2EFF70CC87}" srcOrd="0" destOrd="0" presId="urn:microsoft.com/office/officeart/2005/8/layout/radial1"/>
    <dgm:cxn modelId="{604B8918-D6DE-4625-A473-D95893F02AB2}" type="presParOf" srcId="{BFE4E7F5-FD57-413C-8753-9F9E1768E9BB}" destId="{726837DD-C81A-4E5A-A713-1C1CFF3CF2F3}" srcOrd="0" destOrd="0" presId="urn:microsoft.com/office/officeart/2005/8/layout/radial1"/>
    <dgm:cxn modelId="{0F0194D3-C338-4A9E-9CC5-3EF3CF6BD751}" type="presParOf" srcId="{BFE4E7F5-FD57-413C-8753-9F9E1768E9BB}" destId="{A4B87755-84B0-48B8-B3C3-D6F815086A17}" srcOrd="1" destOrd="0" presId="urn:microsoft.com/office/officeart/2005/8/layout/radial1"/>
    <dgm:cxn modelId="{B1B02270-0480-46AD-BF8C-21E6A861EF4F}" type="presParOf" srcId="{A4B87755-84B0-48B8-B3C3-D6F815086A17}" destId="{5977D9C0-3D4E-4090-BFE4-87A45BFC244A}" srcOrd="0" destOrd="0" presId="urn:microsoft.com/office/officeart/2005/8/layout/radial1"/>
    <dgm:cxn modelId="{7DF6F9AC-ADFA-405E-8C21-22A5880AB4C9}" type="presParOf" srcId="{BFE4E7F5-FD57-413C-8753-9F9E1768E9BB}" destId="{E7EC723F-0048-4358-857D-AC0B8647AB09}" srcOrd="2" destOrd="0" presId="urn:microsoft.com/office/officeart/2005/8/layout/radial1"/>
    <dgm:cxn modelId="{14E973BF-8A79-4212-AC43-B5C5EBDA53D9}" type="presParOf" srcId="{BFE4E7F5-FD57-413C-8753-9F9E1768E9BB}" destId="{3A6C53CA-D3E3-4B7B-A75B-D6BB4A5126B9}" srcOrd="3" destOrd="0" presId="urn:microsoft.com/office/officeart/2005/8/layout/radial1"/>
    <dgm:cxn modelId="{BD82EE6E-32CB-4817-BEEF-1F5D62B4EC20}" type="presParOf" srcId="{3A6C53CA-D3E3-4B7B-A75B-D6BB4A5126B9}" destId="{13E16051-6239-49A8-B8BF-9C546639AFAF}" srcOrd="0" destOrd="0" presId="urn:microsoft.com/office/officeart/2005/8/layout/radial1"/>
    <dgm:cxn modelId="{90D99B11-AAED-4AC5-84CF-C2E7EFA6EFB6}" type="presParOf" srcId="{BFE4E7F5-FD57-413C-8753-9F9E1768E9BB}" destId="{4E16E61A-6BD8-4736-A928-0F2EFF70CC87}" srcOrd="4" destOrd="0" presId="urn:microsoft.com/office/officeart/2005/8/layout/radial1"/>
    <dgm:cxn modelId="{B13D3C89-BA5D-41D1-85E8-636C26DE1503}" type="presParOf" srcId="{BFE4E7F5-FD57-413C-8753-9F9E1768E9BB}" destId="{AE5FCE43-32E0-45EE-B388-4097F7DAA912}" srcOrd="5" destOrd="0" presId="urn:microsoft.com/office/officeart/2005/8/layout/radial1"/>
    <dgm:cxn modelId="{690E1A02-4F6C-405B-947A-60669C9C10C5}" type="presParOf" srcId="{AE5FCE43-32E0-45EE-B388-4097F7DAA912}" destId="{E93B462A-0025-4BF6-B470-F95E15C30873}" srcOrd="0" destOrd="0" presId="urn:microsoft.com/office/officeart/2005/8/layout/radial1"/>
    <dgm:cxn modelId="{C8969E92-2B7D-420A-AD7B-E008535E7C16}" type="presParOf" srcId="{BFE4E7F5-FD57-413C-8753-9F9E1768E9BB}" destId="{0AD3C454-6467-46DF-BD66-3786AC0B46C1}" srcOrd="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720F5F-45EC-4784-8952-05A9D632B245}"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65637B98-C4B6-4067-9AAA-C2CCA83A0E18}">
      <dgm:prSet phldrT="[Text]" custT="1"/>
      <dgm:spPr>
        <a:xfrm>
          <a:off x="1338258" y="1412215"/>
          <a:ext cx="1076333" cy="1076333"/>
        </a:xfrm>
        <a:prstGeom prst="ellipse">
          <a:avLst/>
        </a:prstGeom>
        <a:solidFill>
          <a:sysClr val="windowText" lastClr="000000"/>
        </a:solidFill>
        <a:ln w="12700" cap="flat" cmpd="sng" algn="ctr">
          <a:solidFill>
            <a:srgbClr val="800000"/>
          </a:solidFill>
          <a:prstDash val="solid"/>
          <a:miter lim="800000"/>
        </a:ln>
        <a:effectLst/>
      </dgm:spPr>
      <dgm:t>
        <a:bodyPr/>
        <a:lstStyle/>
        <a:p>
          <a:pPr algn="ctr"/>
          <a:r>
            <a:rPr lang="en-US" sz="2100">
              <a:solidFill>
                <a:srgbClr val="B18B53"/>
              </a:solidFill>
              <a:latin typeface="Calibri" panose="020F0502020204030204"/>
              <a:ea typeface="+mn-ea"/>
              <a:cs typeface="+mn-cs"/>
            </a:rPr>
            <a:t>Legacy</a:t>
          </a:r>
        </a:p>
      </dgm:t>
    </dgm:pt>
    <dgm:pt modelId="{AA7F7F75-713A-4A1C-92C7-55CA244965CE}" type="parTrans" cxnId="{99E56080-FC1E-4E25-A07C-29210040E00F}">
      <dgm:prSet/>
      <dgm:spPr/>
      <dgm:t>
        <a:bodyPr/>
        <a:lstStyle/>
        <a:p>
          <a:pPr algn="ctr"/>
          <a:endParaRPr lang="en-US"/>
        </a:p>
      </dgm:t>
    </dgm:pt>
    <dgm:pt modelId="{4E260893-327E-464F-88B6-D2935F8AD6A6}" type="sibTrans" cxnId="{99E56080-FC1E-4E25-A07C-29210040E00F}">
      <dgm:prSet/>
      <dgm:spPr/>
      <dgm:t>
        <a:bodyPr/>
        <a:lstStyle/>
        <a:p>
          <a:pPr algn="ctr"/>
          <a:endParaRPr lang="en-US"/>
        </a:p>
      </dgm:t>
    </dgm:pt>
    <dgm:pt modelId="{232328F4-EFFC-493E-8D2F-04870317E37B}">
      <dgm:prSet phldrT="[Text]"/>
      <dgm:spPr>
        <a:xfrm>
          <a:off x="1338258" y="11486"/>
          <a:ext cx="1076333" cy="1076333"/>
        </a:xfrm>
        <a:prstGeom prst="ellipse">
          <a:avLst/>
        </a:prstGeom>
        <a:noFill/>
        <a:ln w="15875" cap="flat" cmpd="sng" algn="ctr">
          <a:solidFill>
            <a:sysClr val="windowText" lastClr="000000"/>
          </a:solidFill>
          <a:prstDash val="solid"/>
          <a:miter lim="800000"/>
        </a:ln>
        <a:effectLst/>
      </dgm:spPr>
      <dgm:t>
        <a:bodyPr/>
        <a:lstStyle/>
        <a:p>
          <a:pPr algn="ctr"/>
          <a:r>
            <a:rPr lang="en-US" b="1">
              <a:solidFill>
                <a:srgbClr val="800000"/>
              </a:solidFill>
              <a:latin typeface="Calibri" panose="020F0502020204030204"/>
              <a:ea typeface="+mn-ea"/>
              <a:cs typeface="+mn-cs"/>
            </a:rPr>
            <a:t>Owner</a:t>
          </a:r>
        </a:p>
      </dgm:t>
    </dgm:pt>
    <dgm:pt modelId="{EE59E377-3E4A-4840-A574-93FD4B8563C5}" type="parTrans" cxnId="{DB63D989-40E9-489C-9980-6C67E022A441}">
      <dgm:prSet/>
      <dgm:spPr>
        <a:xfrm rot="16200000">
          <a:off x="1714226" y="1224205"/>
          <a:ext cx="324396" cy="51624"/>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gm:spPr>
      <dgm:t>
        <a:bodyPr/>
        <a:lstStyle/>
        <a:p>
          <a:pPr algn="ctr"/>
          <a:endParaRPr lang="en-US">
            <a:solidFill>
              <a:sysClr val="windowText" lastClr="000000">
                <a:hueOff val="0"/>
                <a:satOff val="0"/>
                <a:lumOff val="0"/>
                <a:alphaOff val="0"/>
              </a:sysClr>
            </a:solidFill>
            <a:latin typeface="Calibri" panose="020F0502020204030204"/>
            <a:ea typeface="+mn-ea"/>
            <a:cs typeface="+mn-cs"/>
          </a:endParaRPr>
        </a:p>
      </dgm:t>
    </dgm:pt>
    <dgm:pt modelId="{3C22E1FE-525F-47FB-A409-836B86D7DBED}" type="sibTrans" cxnId="{DB63D989-40E9-489C-9980-6C67E022A441}">
      <dgm:prSet/>
      <dgm:spPr/>
      <dgm:t>
        <a:bodyPr/>
        <a:lstStyle/>
        <a:p>
          <a:pPr algn="ctr"/>
          <a:endParaRPr lang="en-US"/>
        </a:p>
      </dgm:t>
    </dgm:pt>
    <dgm:pt modelId="{E99C21AC-9CA8-40D4-85E2-9BFC070C77D8}">
      <dgm:prSet phldrT="[Text]"/>
      <dgm:spPr>
        <a:xfrm>
          <a:off x="2551325" y="2112580"/>
          <a:ext cx="1076333" cy="1076333"/>
        </a:xfrm>
        <a:prstGeom prst="ellipse">
          <a:avLst/>
        </a:prstGeom>
        <a:noFill/>
        <a:ln w="15875" cap="flat" cmpd="sng" algn="ctr">
          <a:solidFill>
            <a:sysClr val="windowText" lastClr="000000"/>
          </a:solidFill>
          <a:prstDash val="solid"/>
          <a:miter lim="800000"/>
        </a:ln>
        <a:effectLst/>
      </dgm:spPr>
      <dgm:t>
        <a:bodyPr/>
        <a:lstStyle/>
        <a:p>
          <a:pPr algn="ctr"/>
          <a:r>
            <a:rPr lang="en-US" b="1">
              <a:solidFill>
                <a:srgbClr val="800000"/>
              </a:solidFill>
              <a:latin typeface="Calibri" panose="020F0502020204030204"/>
              <a:ea typeface="+mn-ea"/>
              <a:cs typeface="+mn-cs"/>
            </a:rPr>
            <a:t>Contractor</a:t>
          </a:r>
        </a:p>
      </dgm:t>
    </dgm:pt>
    <dgm:pt modelId="{FF543475-30C1-493D-9902-A099FB95418B}" type="parTrans" cxnId="{6AE71A85-81B3-4E4D-A681-6DABC384FA63}">
      <dgm:prSet/>
      <dgm:spPr>
        <a:xfrm rot="1800000">
          <a:off x="2320760" y="2274752"/>
          <a:ext cx="324396" cy="51624"/>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gm:spPr>
      <dgm:t>
        <a:bodyPr/>
        <a:lstStyle/>
        <a:p>
          <a:pPr algn="ctr"/>
          <a:endParaRPr lang="en-US">
            <a:solidFill>
              <a:sysClr val="windowText" lastClr="000000">
                <a:hueOff val="0"/>
                <a:satOff val="0"/>
                <a:lumOff val="0"/>
                <a:alphaOff val="0"/>
              </a:sysClr>
            </a:solidFill>
            <a:latin typeface="Calibri" panose="020F0502020204030204"/>
            <a:ea typeface="+mn-ea"/>
            <a:cs typeface="+mn-cs"/>
          </a:endParaRPr>
        </a:p>
      </dgm:t>
    </dgm:pt>
    <dgm:pt modelId="{DE613FB4-5E23-4CFE-842C-9FCF514E6D43}" type="sibTrans" cxnId="{6AE71A85-81B3-4E4D-A681-6DABC384FA63}">
      <dgm:prSet/>
      <dgm:spPr/>
      <dgm:t>
        <a:bodyPr/>
        <a:lstStyle/>
        <a:p>
          <a:pPr algn="ctr"/>
          <a:endParaRPr lang="en-US"/>
        </a:p>
      </dgm:t>
    </dgm:pt>
    <dgm:pt modelId="{F0E82849-2225-4869-9160-C8590EF384A7}">
      <dgm:prSet phldrT="[Text]"/>
      <dgm:spPr>
        <a:xfrm>
          <a:off x="125190" y="2112580"/>
          <a:ext cx="1076333" cy="1076333"/>
        </a:xfrm>
        <a:prstGeom prst="ellipse">
          <a:avLst/>
        </a:prstGeom>
        <a:noFill/>
        <a:ln w="15875" cap="flat" cmpd="sng" algn="ctr">
          <a:solidFill>
            <a:sysClr val="windowText" lastClr="000000"/>
          </a:solidFill>
          <a:prstDash val="solid"/>
          <a:miter lim="800000"/>
        </a:ln>
        <a:effectLst/>
      </dgm:spPr>
      <dgm:t>
        <a:bodyPr/>
        <a:lstStyle/>
        <a:p>
          <a:pPr algn="ctr"/>
          <a:r>
            <a:rPr lang="en-US" b="1">
              <a:solidFill>
                <a:srgbClr val="800000"/>
              </a:solidFill>
              <a:latin typeface="Calibri" panose="020F0502020204030204"/>
              <a:ea typeface="+mn-ea"/>
              <a:cs typeface="+mn-cs"/>
            </a:rPr>
            <a:t>Architect</a:t>
          </a:r>
        </a:p>
      </dgm:t>
    </dgm:pt>
    <dgm:pt modelId="{0F5B6DD7-372C-4C87-A392-B3EF75700590}" type="parTrans" cxnId="{533D571B-8B86-40F5-9FC6-863C410606F4}">
      <dgm:prSet/>
      <dgm:spPr>
        <a:xfrm rot="9000000">
          <a:off x="1107692" y="2274752"/>
          <a:ext cx="324396" cy="51624"/>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gm:spPr>
      <dgm:t>
        <a:bodyPr/>
        <a:lstStyle/>
        <a:p>
          <a:pPr algn="ctr"/>
          <a:endParaRPr lang="en-US">
            <a:solidFill>
              <a:sysClr val="windowText" lastClr="000000">
                <a:hueOff val="0"/>
                <a:satOff val="0"/>
                <a:lumOff val="0"/>
                <a:alphaOff val="0"/>
              </a:sysClr>
            </a:solidFill>
            <a:latin typeface="Calibri" panose="020F0502020204030204"/>
            <a:ea typeface="+mn-ea"/>
            <a:cs typeface="+mn-cs"/>
          </a:endParaRPr>
        </a:p>
      </dgm:t>
    </dgm:pt>
    <dgm:pt modelId="{C7A8B43B-D593-4323-8EA5-0D842FA2B867}" type="sibTrans" cxnId="{533D571B-8B86-40F5-9FC6-863C410606F4}">
      <dgm:prSet/>
      <dgm:spPr/>
      <dgm:t>
        <a:bodyPr/>
        <a:lstStyle/>
        <a:p>
          <a:pPr algn="ctr"/>
          <a:endParaRPr lang="en-US"/>
        </a:p>
      </dgm:t>
    </dgm:pt>
    <dgm:pt modelId="{BFE4E7F5-FD57-413C-8753-9F9E1768E9BB}" type="pres">
      <dgm:prSet presAssocID="{40720F5F-45EC-4784-8952-05A9D632B245}" presName="cycle" presStyleCnt="0">
        <dgm:presLayoutVars>
          <dgm:chMax val="1"/>
          <dgm:dir/>
          <dgm:animLvl val="ctr"/>
          <dgm:resizeHandles val="exact"/>
        </dgm:presLayoutVars>
      </dgm:prSet>
      <dgm:spPr/>
    </dgm:pt>
    <dgm:pt modelId="{726837DD-C81A-4E5A-A713-1C1CFF3CF2F3}" type="pres">
      <dgm:prSet presAssocID="{65637B98-C4B6-4067-9AAA-C2CCA83A0E18}" presName="centerShape" presStyleLbl="node0" presStyleIdx="0" presStyleCnt="1"/>
      <dgm:spPr/>
    </dgm:pt>
    <dgm:pt modelId="{A4B87755-84B0-48B8-B3C3-D6F815086A17}" type="pres">
      <dgm:prSet presAssocID="{EE59E377-3E4A-4840-A574-93FD4B8563C5}" presName="Name9" presStyleLbl="parChTrans1D2" presStyleIdx="0" presStyleCnt="3"/>
      <dgm:spPr/>
    </dgm:pt>
    <dgm:pt modelId="{5977D9C0-3D4E-4090-BFE4-87A45BFC244A}" type="pres">
      <dgm:prSet presAssocID="{EE59E377-3E4A-4840-A574-93FD4B8563C5}" presName="connTx" presStyleLbl="parChTrans1D2" presStyleIdx="0" presStyleCnt="3"/>
      <dgm:spPr/>
    </dgm:pt>
    <dgm:pt modelId="{E7EC723F-0048-4358-857D-AC0B8647AB09}" type="pres">
      <dgm:prSet presAssocID="{232328F4-EFFC-493E-8D2F-04870317E37B}" presName="node" presStyleLbl="node1" presStyleIdx="0" presStyleCnt="3">
        <dgm:presLayoutVars>
          <dgm:bulletEnabled val="1"/>
        </dgm:presLayoutVars>
      </dgm:prSet>
      <dgm:spPr/>
    </dgm:pt>
    <dgm:pt modelId="{3A6C53CA-D3E3-4B7B-A75B-D6BB4A5126B9}" type="pres">
      <dgm:prSet presAssocID="{FF543475-30C1-493D-9902-A099FB95418B}" presName="Name9" presStyleLbl="parChTrans1D2" presStyleIdx="1" presStyleCnt="3"/>
      <dgm:spPr/>
    </dgm:pt>
    <dgm:pt modelId="{13E16051-6239-49A8-B8BF-9C546639AFAF}" type="pres">
      <dgm:prSet presAssocID="{FF543475-30C1-493D-9902-A099FB95418B}" presName="connTx" presStyleLbl="parChTrans1D2" presStyleIdx="1" presStyleCnt="3"/>
      <dgm:spPr/>
    </dgm:pt>
    <dgm:pt modelId="{4E16E61A-6BD8-4736-A928-0F2EFF70CC87}" type="pres">
      <dgm:prSet presAssocID="{E99C21AC-9CA8-40D4-85E2-9BFC070C77D8}" presName="node" presStyleLbl="node1" presStyleIdx="1" presStyleCnt="3">
        <dgm:presLayoutVars>
          <dgm:bulletEnabled val="1"/>
        </dgm:presLayoutVars>
      </dgm:prSet>
      <dgm:spPr>
        <a:prstGeom prst="ellipse">
          <a:avLst/>
        </a:prstGeom>
      </dgm:spPr>
    </dgm:pt>
    <dgm:pt modelId="{AE5FCE43-32E0-45EE-B388-4097F7DAA912}" type="pres">
      <dgm:prSet presAssocID="{0F5B6DD7-372C-4C87-A392-B3EF75700590}" presName="Name9" presStyleLbl="parChTrans1D2" presStyleIdx="2" presStyleCnt="3"/>
      <dgm:spPr/>
    </dgm:pt>
    <dgm:pt modelId="{E93B462A-0025-4BF6-B470-F95E15C30873}" type="pres">
      <dgm:prSet presAssocID="{0F5B6DD7-372C-4C87-A392-B3EF75700590}" presName="connTx" presStyleLbl="parChTrans1D2" presStyleIdx="2" presStyleCnt="3"/>
      <dgm:spPr/>
    </dgm:pt>
    <dgm:pt modelId="{0AD3C454-6467-46DF-BD66-3786AC0B46C1}" type="pres">
      <dgm:prSet presAssocID="{F0E82849-2225-4869-9160-C8590EF384A7}" presName="node" presStyleLbl="node1" presStyleIdx="2" presStyleCnt="3">
        <dgm:presLayoutVars>
          <dgm:bulletEnabled val="1"/>
        </dgm:presLayoutVars>
      </dgm:prSet>
      <dgm:spPr/>
    </dgm:pt>
  </dgm:ptLst>
  <dgm:cxnLst>
    <dgm:cxn modelId="{8ADECA08-AC6F-495A-9A8E-7A6DAFD180B5}" type="presOf" srcId="{EE59E377-3E4A-4840-A574-93FD4B8563C5}" destId="{A4B87755-84B0-48B8-B3C3-D6F815086A17}" srcOrd="0" destOrd="0" presId="urn:microsoft.com/office/officeart/2005/8/layout/radial1"/>
    <dgm:cxn modelId="{533D571B-8B86-40F5-9FC6-863C410606F4}" srcId="{65637B98-C4B6-4067-9AAA-C2CCA83A0E18}" destId="{F0E82849-2225-4869-9160-C8590EF384A7}" srcOrd="2" destOrd="0" parTransId="{0F5B6DD7-372C-4C87-A392-B3EF75700590}" sibTransId="{C7A8B43B-D593-4323-8EA5-0D842FA2B867}"/>
    <dgm:cxn modelId="{94D4AD2B-295C-40D5-8FE4-DFC2052334AC}" type="presOf" srcId="{40720F5F-45EC-4784-8952-05A9D632B245}" destId="{BFE4E7F5-FD57-413C-8753-9F9E1768E9BB}" srcOrd="0" destOrd="0" presId="urn:microsoft.com/office/officeart/2005/8/layout/radial1"/>
    <dgm:cxn modelId="{D03BE235-FB58-4741-9453-5295DC8629D1}" type="presOf" srcId="{0F5B6DD7-372C-4C87-A392-B3EF75700590}" destId="{E93B462A-0025-4BF6-B470-F95E15C30873}" srcOrd="1" destOrd="0" presId="urn:microsoft.com/office/officeart/2005/8/layout/radial1"/>
    <dgm:cxn modelId="{99705447-A700-4819-87A8-CF28F0A2852B}" type="presOf" srcId="{FF543475-30C1-493D-9902-A099FB95418B}" destId="{3A6C53CA-D3E3-4B7B-A75B-D6BB4A5126B9}" srcOrd="0" destOrd="0" presId="urn:microsoft.com/office/officeart/2005/8/layout/radial1"/>
    <dgm:cxn modelId="{5CBBE467-6EE5-4735-AC58-66831865C835}" type="presOf" srcId="{0F5B6DD7-372C-4C87-A392-B3EF75700590}" destId="{AE5FCE43-32E0-45EE-B388-4097F7DAA912}" srcOrd="0" destOrd="0" presId="urn:microsoft.com/office/officeart/2005/8/layout/radial1"/>
    <dgm:cxn modelId="{F45C6B52-D7BE-4E2D-A608-A3C1604DC323}" type="presOf" srcId="{65637B98-C4B6-4067-9AAA-C2CCA83A0E18}" destId="{726837DD-C81A-4E5A-A713-1C1CFF3CF2F3}" srcOrd="0" destOrd="0" presId="urn:microsoft.com/office/officeart/2005/8/layout/radial1"/>
    <dgm:cxn modelId="{99E56080-FC1E-4E25-A07C-29210040E00F}" srcId="{40720F5F-45EC-4784-8952-05A9D632B245}" destId="{65637B98-C4B6-4067-9AAA-C2CCA83A0E18}" srcOrd="0" destOrd="0" parTransId="{AA7F7F75-713A-4A1C-92C7-55CA244965CE}" sibTransId="{4E260893-327E-464F-88B6-D2935F8AD6A6}"/>
    <dgm:cxn modelId="{6AE71A85-81B3-4E4D-A681-6DABC384FA63}" srcId="{65637B98-C4B6-4067-9AAA-C2CCA83A0E18}" destId="{E99C21AC-9CA8-40D4-85E2-9BFC070C77D8}" srcOrd="1" destOrd="0" parTransId="{FF543475-30C1-493D-9902-A099FB95418B}" sibTransId="{DE613FB4-5E23-4CFE-842C-9FCF514E6D43}"/>
    <dgm:cxn modelId="{DB63D989-40E9-489C-9980-6C67E022A441}" srcId="{65637B98-C4B6-4067-9AAA-C2CCA83A0E18}" destId="{232328F4-EFFC-493E-8D2F-04870317E37B}" srcOrd="0" destOrd="0" parTransId="{EE59E377-3E4A-4840-A574-93FD4B8563C5}" sibTransId="{3C22E1FE-525F-47FB-A409-836B86D7DBED}"/>
    <dgm:cxn modelId="{40575C9F-B2F3-4668-B4DA-EA93165E9B8F}" type="presOf" srcId="{EE59E377-3E4A-4840-A574-93FD4B8563C5}" destId="{5977D9C0-3D4E-4090-BFE4-87A45BFC244A}" srcOrd="1" destOrd="0" presId="urn:microsoft.com/office/officeart/2005/8/layout/radial1"/>
    <dgm:cxn modelId="{57C635CC-6A66-4740-97B2-AA3365CAEB1C}" type="presOf" srcId="{FF543475-30C1-493D-9902-A099FB95418B}" destId="{13E16051-6239-49A8-B8BF-9C546639AFAF}" srcOrd="1" destOrd="0" presId="urn:microsoft.com/office/officeart/2005/8/layout/radial1"/>
    <dgm:cxn modelId="{C2CAE5CD-46F0-4C20-B693-61BC45159B1E}" type="presOf" srcId="{232328F4-EFFC-493E-8D2F-04870317E37B}" destId="{E7EC723F-0048-4358-857D-AC0B8647AB09}" srcOrd="0" destOrd="0" presId="urn:microsoft.com/office/officeart/2005/8/layout/radial1"/>
    <dgm:cxn modelId="{919EA7D3-BBCE-4761-80CE-263957019CB3}" type="presOf" srcId="{F0E82849-2225-4869-9160-C8590EF384A7}" destId="{0AD3C454-6467-46DF-BD66-3786AC0B46C1}" srcOrd="0" destOrd="0" presId="urn:microsoft.com/office/officeart/2005/8/layout/radial1"/>
    <dgm:cxn modelId="{BAFC9EEB-8FA9-453C-BD91-FB1B3E085DF9}" type="presOf" srcId="{E99C21AC-9CA8-40D4-85E2-9BFC070C77D8}" destId="{4E16E61A-6BD8-4736-A928-0F2EFF70CC87}" srcOrd="0" destOrd="0" presId="urn:microsoft.com/office/officeart/2005/8/layout/radial1"/>
    <dgm:cxn modelId="{604B8918-D6DE-4625-A473-D95893F02AB2}" type="presParOf" srcId="{BFE4E7F5-FD57-413C-8753-9F9E1768E9BB}" destId="{726837DD-C81A-4E5A-A713-1C1CFF3CF2F3}" srcOrd="0" destOrd="0" presId="urn:microsoft.com/office/officeart/2005/8/layout/radial1"/>
    <dgm:cxn modelId="{0F0194D3-C338-4A9E-9CC5-3EF3CF6BD751}" type="presParOf" srcId="{BFE4E7F5-FD57-413C-8753-9F9E1768E9BB}" destId="{A4B87755-84B0-48B8-B3C3-D6F815086A17}" srcOrd="1" destOrd="0" presId="urn:microsoft.com/office/officeart/2005/8/layout/radial1"/>
    <dgm:cxn modelId="{B1B02270-0480-46AD-BF8C-21E6A861EF4F}" type="presParOf" srcId="{A4B87755-84B0-48B8-B3C3-D6F815086A17}" destId="{5977D9C0-3D4E-4090-BFE4-87A45BFC244A}" srcOrd="0" destOrd="0" presId="urn:microsoft.com/office/officeart/2005/8/layout/radial1"/>
    <dgm:cxn modelId="{7DF6F9AC-ADFA-405E-8C21-22A5880AB4C9}" type="presParOf" srcId="{BFE4E7F5-FD57-413C-8753-9F9E1768E9BB}" destId="{E7EC723F-0048-4358-857D-AC0B8647AB09}" srcOrd="2" destOrd="0" presId="urn:microsoft.com/office/officeart/2005/8/layout/radial1"/>
    <dgm:cxn modelId="{14E973BF-8A79-4212-AC43-B5C5EBDA53D9}" type="presParOf" srcId="{BFE4E7F5-FD57-413C-8753-9F9E1768E9BB}" destId="{3A6C53CA-D3E3-4B7B-A75B-D6BB4A5126B9}" srcOrd="3" destOrd="0" presId="urn:microsoft.com/office/officeart/2005/8/layout/radial1"/>
    <dgm:cxn modelId="{BD82EE6E-32CB-4817-BEEF-1F5D62B4EC20}" type="presParOf" srcId="{3A6C53CA-D3E3-4B7B-A75B-D6BB4A5126B9}" destId="{13E16051-6239-49A8-B8BF-9C546639AFAF}" srcOrd="0" destOrd="0" presId="urn:microsoft.com/office/officeart/2005/8/layout/radial1"/>
    <dgm:cxn modelId="{90D99B11-AAED-4AC5-84CF-C2E7EFA6EFB6}" type="presParOf" srcId="{BFE4E7F5-FD57-413C-8753-9F9E1768E9BB}" destId="{4E16E61A-6BD8-4736-A928-0F2EFF70CC87}" srcOrd="4" destOrd="0" presId="urn:microsoft.com/office/officeart/2005/8/layout/radial1"/>
    <dgm:cxn modelId="{B13D3C89-BA5D-41D1-85E8-636C26DE1503}" type="presParOf" srcId="{BFE4E7F5-FD57-413C-8753-9F9E1768E9BB}" destId="{AE5FCE43-32E0-45EE-B388-4097F7DAA912}" srcOrd="5" destOrd="0" presId="urn:microsoft.com/office/officeart/2005/8/layout/radial1"/>
    <dgm:cxn modelId="{690E1A02-4F6C-405B-947A-60669C9C10C5}" type="presParOf" srcId="{AE5FCE43-32E0-45EE-B388-4097F7DAA912}" destId="{E93B462A-0025-4BF6-B470-F95E15C30873}" srcOrd="0" destOrd="0" presId="urn:microsoft.com/office/officeart/2005/8/layout/radial1"/>
    <dgm:cxn modelId="{C8969E92-2B7D-420A-AD7B-E008535E7C16}" type="presParOf" srcId="{BFE4E7F5-FD57-413C-8753-9F9E1768E9BB}" destId="{0AD3C454-6467-46DF-BD66-3786AC0B46C1}" srcOrd="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4A9AC-4E86-4CC4-AE66-0D9D1F1D46C8}">
      <dsp:nvSpPr>
        <dsp:cNvPr id="0" name=""/>
        <dsp:cNvSpPr/>
      </dsp:nvSpPr>
      <dsp:spPr>
        <a:xfrm rot="5400000">
          <a:off x="375349" y="1351136"/>
          <a:ext cx="1004046" cy="1143071"/>
        </a:xfrm>
        <a:prstGeom prst="bentUpArrow">
          <a:avLst>
            <a:gd name="adj1" fmla="val 32840"/>
            <a:gd name="adj2" fmla="val 25000"/>
            <a:gd name="adj3" fmla="val 3578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24C012-06FE-407A-867D-2DA3CDA4D50E}">
      <dsp:nvSpPr>
        <dsp:cNvPr id="0" name=""/>
        <dsp:cNvSpPr/>
      </dsp:nvSpPr>
      <dsp:spPr>
        <a:xfrm>
          <a:off x="2229" y="238131"/>
          <a:ext cx="1904441" cy="1183101"/>
        </a:xfrm>
        <a:prstGeom prst="roundRect">
          <a:avLst>
            <a:gd name="adj" fmla="val 16670"/>
          </a:avLst>
        </a:prstGeom>
        <a:solidFill>
          <a:schemeClr val="bg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Package #2 HVAC</a:t>
          </a:r>
        </a:p>
        <a:p>
          <a:pPr marL="0" lvl="0" indent="0" algn="ctr" defTabSz="800100">
            <a:lnSpc>
              <a:spcPct val="90000"/>
            </a:lnSpc>
            <a:spcBef>
              <a:spcPct val="0"/>
            </a:spcBef>
            <a:spcAft>
              <a:spcPct val="35000"/>
            </a:spcAft>
            <a:buNone/>
          </a:pPr>
          <a:r>
            <a:rPr lang="en-US" sz="1400" b="1" kern="1200" dirty="0"/>
            <a:t>Bid March 2023</a:t>
          </a:r>
        </a:p>
      </dsp:txBody>
      <dsp:txXfrm>
        <a:off x="59994" y="295896"/>
        <a:ext cx="1788911" cy="1067571"/>
      </dsp:txXfrm>
    </dsp:sp>
    <dsp:sp modelId="{1CB15399-3523-4ECE-BE09-7B957DD9919A}">
      <dsp:nvSpPr>
        <dsp:cNvPr id="0" name=""/>
        <dsp:cNvSpPr/>
      </dsp:nvSpPr>
      <dsp:spPr>
        <a:xfrm>
          <a:off x="3638979" y="1680582"/>
          <a:ext cx="4114674" cy="956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solidFill>
                <a:schemeClr val="bg1"/>
              </a:solidFill>
            </a:rPr>
            <a:t>Coordinate Milestone Dates     with Football, Baseball,       Softball, Soccer seasons.</a:t>
          </a:r>
        </a:p>
      </dsp:txBody>
      <dsp:txXfrm>
        <a:off x="3638979" y="1680582"/>
        <a:ext cx="4114674" cy="956234"/>
      </dsp:txXfrm>
    </dsp:sp>
    <dsp:sp modelId="{D981DFAC-9D4B-4341-B500-2C9C8A0A9D3F}">
      <dsp:nvSpPr>
        <dsp:cNvPr id="0" name=""/>
        <dsp:cNvSpPr/>
      </dsp:nvSpPr>
      <dsp:spPr>
        <a:xfrm rot="5400000">
          <a:off x="2518655" y="2680149"/>
          <a:ext cx="1004046" cy="1143071"/>
        </a:xfrm>
        <a:prstGeom prst="bentUpArrow">
          <a:avLst>
            <a:gd name="adj1" fmla="val 32840"/>
            <a:gd name="adj2" fmla="val 25000"/>
            <a:gd name="adj3" fmla="val 3578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CD490D-0844-4655-89CE-43EF922F487C}">
      <dsp:nvSpPr>
        <dsp:cNvPr id="0" name=""/>
        <dsp:cNvSpPr/>
      </dsp:nvSpPr>
      <dsp:spPr>
        <a:xfrm>
          <a:off x="1632307" y="1538714"/>
          <a:ext cx="1900503" cy="1183101"/>
        </a:xfrm>
        <a:prstGeom prst="roundRect">
          <a:avLst>
            <a:gd name="adj" fmla="val 16670"/>
          </a:avLst>
        </a:prstGeom>
        <a:solidFill>
          <a:schemeClr val="bg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Package #1 Fields</a:t>
          </a:r>
        </a:p>
        <a:p>
          <a:pPr marL="0" lvl="0" indent="0" algn="ctr" defTabSz="800100">
            <a:lnSpc>
              <a:spcPct val="90000"/>
            </a:lnSpc>
            <a:spcBef>
              <a:spcPct val="0"/>
            </a:spcBef>
            <a:spcAft>
              <a:spcPct val="35000"/>
            </a:spcAft>
            <a:buNone/>
          </a:pPr>
          <a:r>
            <a:rPr lang="en-US" sz="1400" b="1" kern="1200" dirty="0"/>
            <a:t>Bid August 2023</a:t>
          </a:r>
          <a:endParaRPr lang="en-US" sz="1600" b="1" kern="1200" dirty="0"/>
        </a:p>
      </dsp:txBody>
      <dsp:txXfrm>
        <a:off x="1690072" y="1596479"/>
        <a:ext cx="1784973" cy="1067571"/>
      </dsp:txXfrm>
    </dsp:sp>
    <dsp:sp modelId="{AE234951-5423-4D5F-A919-389EFB9B2D42}">
      <dsp:nvSpPr>
        <dsp:cNvPr id="0" name=""/>
        <dsp:cNvSpPr/>
      </dsp:nvSpPr>
      <dsp:spPr>
        <a:xfrm>
          <a:off x="2023439" y="341529"/>
          <a:ext cx="2965653" cy="956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solidFill>
                <a:schemeClr val="bg1"/>
              </a:solidFill>
            </a:rPr>
            <a:t>Longest Lead Times</a:t>
          </a:r>
        </a:p>
      </dsp:txBody>
      <dsp:txXfrm>
        <a:off x="2023439" y="341529"/>
        <a:ext cx="2965653" cy="956234"/>
      </dsp:txXfrm>
    </dsp:sp>
    <dsp:sp modelId="{34034A53-856F-47D6-8DC9-352EBFA86F1D}">
      <dsp:nvSpPr>
        <dsp:cNvPr id="0" name=""/>
        <dsp:cNvSpPr/>
      </dsp:nvSpPr>
      <dsp:spPr>
        <a:xfrm>
          <a:off x="3169693" y="2910378"/>
          <a:ext cx="2148796" cy="1183101"/>
        </a:xfrm>
        <a:prstGeom prst="roundRect">
          <a:avLst>
            <a:gd name="adj" fmla="val 16670"/>
          </a:avLst>
        </a:prstGeom>
        <a:solidFill>
          <a:schemeClr val="bg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Package #3 Add. / Alt.</a:t>
          </a:r>
        </a:p>
        <a:p>
          <a:pPr marL="0" lvl="0" indent="0" algn="ctr" defTabSz="800100">
            <a:lnSpc>
              <a:spcPct val="90000"/>
            </a:lnSpc>
            <a:spcBef>
              <a:spcPct val="0"/>
            </a:spcBef>
            <a:spcAft>
              <a:spcPct val="35000"/>
            </a:spcAft>
            <a:buNone/>
          </a:pPr>
          <a:r>
            <a:rPr lang="en-US" sz="1400" b="1" kern="1200" dirty="0"/>
            <a:t>Bid August 2023</a:t>
          </a:r>
          <a:endParaRPr lang="en-US" sz="1600" b="1" kern="1200" dirty="0"/>
        </a:p>
      </dsp:txBody>
      <dsp:txXfrm>
        <a:off x="3227458" y="2968143"/>
        <a:ext cx="2033266" cy="1067571"/>
      </dsp:txXfrm>
    </dsp:sp>
    <dsp:sp modelId="{93F398C0-A0F0-4C2D-B566-A602073C1AB8}">
      <dsp:nvSpPr>
        <dsp:cNvPr id="0" name=""/>
        <dsp:cNvSpPr/>
      </dsp:nvSpPr>
      <dsp:spPr>
        <a:xfrm>
          <a:off x="5386575" y="3031923"/>
          <a:ext cx="1941542" cy="956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solidFill>
                <a:schemeClr val="bg1"/>
              </a:solidFill>
            </a:rPr>
            <a:t>Coordinate with regrading fields due to staging</a:t>
          </a:r>
        </a:p>
      </dsp:txBody>
      <dsp:txXfrm>
        <a:off x="5386575" y="3031923"/>
        <a:ext cx="1941542" cy="9562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837DD-C81A-4E5A-A713-1C1CFF3CF2F3}">
      <dsp:nvSpPr>
        <dsp:cNvPr id="0" name=""/>
        <dsp:cNvSpPr/>
      </dsp:nvSpPr>
      <dsp:spPr>
        <a:xfrm>
          <a:off x="1650076" y="1697972"/>
          <a:ext cx="1292802" cy="1292802"/>
        </a:xfrm>
        <a:prstGeom prst="ellipse">
          <a:avLst/>
        </a:prstGeom>
        <a:solidFill>
          <a:sysClr val="windowText" lastClr="000000"/>
        </a:solidFill>
        <a:ln w="12700" cap="flat" cmpd="sng" algn="ctr">
          <a:solidFill>
            <a:srgbClr val="8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rgbClr val="B18B53"/>
              </a:solidFill>
              <a:latin typeface="Calibri" panose="020F0502020204030204"/>
              <a:ea typeface="+mn-ea"/>
              <a:cs typeface="+mn-cs"/>
            </a:rPr>
            <a:t>Legacy</a:t>
          </a:r>
        </a:p>
      </dsp:txBody>
      <dsp:txXfrm>
        <a:off x="1839402" y="1887298"/>
        <a:ext cx="914150" cy="914150"/>
      </dsp:txXfrm>
    </dsp:sp>
    <dsp:sp modelId="{A4B87755-84B0-48B8-B3C3-D6F815086A17}">
      <dsp:nvSpPr>
        <dsp:cNvPr id="0" name=""/>
        <dsp:cNvSpPr/>
      </dsp:nvSpPr>
      <dsp:spPr>
        <a:xfrm rot="16200000">
          <a:off x="2101338" y="1477500"/>
          <a:ext cx="390278" cy="50665"/>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Calibri" panose="020F0502020204030204"/>
            <a:ea typeface="+mn-ea"/>
            <a:cs typeface="+mn-cs"/>
          </a:endParaRPr>
        </a:p>
      </dsp:txBody>
      <dsp:txXfrm>
        <a:off x="2286720" y="1512589"/>
        <a:ext cx="0" cy="0"/>
      </dsp:txXfrm>
    </dsp:sp>
    <dsp:sp modelId="{E7EC723F-0048-4358-857D-AC0B8647AB09}">
      <dsp:nvSpPr>
        <dsp:cNvPr id="0" name=""/>
        <dsp:cNvSpPr/>
      </dsp:nvSpPr>
      <dsp:spPr>
        <a:xfrm>
          <a:off x="1650076" y="14891"/>
          <a:ext cx="1292802" cy="1292802"/>
        </a:xfrm>
        <a:prstGeom prst="ellipse">
          <a:avLst/>
        </a:prstGeom>
        <a:noFill/>
        <a:ln w="15875"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800000"/>
              </a:solidFill>
              <a:latin typeface="Calibri" panose="020F0502020204030204"/>
              <a:ea typeface="+mn-ea"/>
              <a:cs typeface="+mn-cs"/>
            </a:rPr>
            <a:t>Owner</a:t>
          </a:r>
        </a:p>
      </dsp:txBody>
      <dsp:txXfrm>
        <a:off x="1839402" y="204217"/>
        <a:ext cx="914150" cy="914150"/>
      </dsp:txXfrm>
    </dsp:sp>
    <dsp:sp modelId="{3A6C53CA-D3E3-4B7B-A75B-D6BB4A5126B9}">
      <dsp:nvSpPr>
        <dsp:cNvPr id="0" name=""/>
        <dsp:cNvSpPr/>
      </dsp:nvSpPr>
      <dsp:spPr>
        <a:xfrm rot="1800000">
          <a:off x="2830133" y="2739811"/>
          <a:ext cx="390278" cy="50665"/>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Calibri" panose="020F0502020204030204"/>
            <a:ea typeface="+mn-ea"/>
            <a:cs typeface="+mn-cs"/>
          </a:endParaRPr>
        </a:p>
      </dsp:txBody>
      <dsp:txXfrm>
        <a:off x="3021700" y="2751815"/>
        <a:ext cx="0" cy="0"/>
      </dsp:txXfrm>
    </dsp:sp>
    <dsp:sp modelId="{4E16E61A-6BD8-4736-A928-0F2EFF70CC87}">
      <dsp:nvSpPr>
        <dsp:cNvPr id="0" name=""/>
        <dsp:cNvSpPr/>
      </dsp:nvSpPr>
      <dsp:spPr>
        <a:xfrm>
          <a:off x="3107667" y="2539512"/>
          <a:ext cx="1292802" cy="1292802"/>
        </a:xfrm>
        <a:prstGeom prst="ellipse">
          <a:avLst/>
        </a:prstGeom>
        <a:noFill/>
        <a:ln w="15875"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a:solidFill>
                <a:srgbClr val="800000"/>
              </a:solidFill>
              <a:latin typeface="Calibri" panose="020F0502020204030204"/>
              <a:ea typeface="+mn-ea"/>
              <a:cs typeface="+mn-cs"/>
            </a:rPr>
            <a:t>Contractor</a:t>
          </a:r>
        </a:p>
      </dsp:txBody>
      <dsp:txXfrm>
        <a:off x="3296993" y="2728838"/>
        <a:ext cx="914150" cy="914150"/>
      </dsp:txXfrm>
    </dsp:sp>
    <dsp:sp modelId="{AE5FCE43-32E0-45EE-B388-4097F7DAA912}">
      <dsp:nvSpPr>
        <dsp:cNvPr id="0" name=""/>
        <dsp:cNvSpPr/>
      </dsp:nvSpPr>
      <dsp:spPr>
        <a:xfrm rot="9000000">
          <a:off x="1372542" y="2739811"/>
          <a:ext cx="390278" cy="50665"/>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Calibri" panose="020F0502020204030204"/>
            <a:ea typeface="+mn-ea"/>
            <a:cs typeface="+mn-cs"/>
          </a:endParaRPr>
        </a:p>
      </dsp:txBody>
      <dsp:txXfrm rot="10800000">
        <a:off x="1581009" y="2768714"/>
        <a:ext cx="0" cy="0"/>
      </dsp:txXfrm>
    </dsp:sp>
    <dsp:sp modelId="{0AD3C454-6467-46DF-BD66-3786AC0B46C1}">
      <dsp:nvSpPr>
        <dsp:cNvPr id="0" name=""/>
        <dsp:cNvSpPr/>
      </dsp:nvSpPr>
      <dsp:spPr>
        <a:xfrm>
          <a:off x="192485" y="2539512"/>
          <a:ext cx="1292802" cy="1292802"/>
        </a:xfrm>
        <a:prstGeom prst="ellipse">
          <a:avLst/>
        </a:prstGeom>
        <a:noFill/>
        <a:ln w="15875"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a:solidFill>
                <a:srgbClr val="800000"/>
              </a:solidFill>
              <a:latin typeface="Calibri" panose="020F0502020204030204"/>
              <a:ea typeface="+mn-ea"/>
              <a:cs typeface="+mn-cs"/>
            </a:rPr>
            <a:t>Architect</a:t>
          </a:r>
        </a:p>
      </dsp:txBody>
      <dsp:txXfrm>
        <a:off x="381811" y="2728838"/>
        <a:ext cx="914150" cy="9141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837DD-C81A-4E5A-A713-1C1CFF3CF2F3}">
      <dsp:nvSpPr>
        <dsp:cNvPr id="0" name=""/>
        <dsp:cNvSpPr/>
      </dsp:nvSpPr>
      <dsp:spPr>
        <a:xfrm>
          <a:off x="1650076" y="1697972"/>
          <a:ext cx="1292802" cy="1292802"/>
        </a:xfrm>
        <a:prstGeom prst="ellipse">
          <a:avLst/>
        </a:prstGeom>
        <a:solidFill>
          <a:sysClr val="windowText" lastClr="000000"/>
        </a:solidFill>
        <a:ln w="12700" cap="flat" cmpd="sng" algn="ctr">
          <a:solidFill>
            <a:srgbClr val="8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rgbClr val="B18B53"/>
              </a:solidFill>
              <a:latin typeface="Calibri" panose="020F0502020204030204"/>
              <a:ea typeface="+mn-ea"/>
              <a:cs typeface="+mn-cs"/>
            </a:rPr>
            <a:t>Legacy</a:t>
          </a:r>
        </a:p>
      </dsp:txBody>
      <dsp:txXfrm>
        <a:off x="1839402" y="1887298"/>
        <a:ext cx="914150" cy="914150"/>
      </dsp:txXfrm>
    </dsp:sp>
    <dsp:sp modelId="{A4B87755-84B0-48B8-B3C3-D6F815086A17}">
      <dsp:nvSpPr>
        <dsp:cNvPr id="0" name=""/>
        <dsp:cNvSpPr/>
      </dsp:nvSpPr>
      <dsp:spPr>
        <a:xfrm rot="16200000">
          <a:off x="2101338" y="1477500"/>
          <a:ext cx="390278" cy="50665"/>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Calibri" panose="020F0502020204030204"/>
            <a:ea typeface="+mn-ea"/>
            <a:cs typeface="+mn-cs"/>
          </a:endParaRPr>
        </a:p>
      </dsp:txBody>
      <dsp:txXfrm>
        <a:off x="2286720" y="1512589"/>
        <a:ext cx="0" cy="0"/>
      </dsp:txXfrm>
    </dsp:sp>
    <dsp:sp modelId="{E7EC723F-0048-4358-857D-AC0B8647AB09}">
      <dsp:nvSpPr>
        <dsp:cNvPr id="0" name=""/>
        <dsp:cNvSpPr/>
      </dsp:nvSpPr>
      <dsp:spPr>
        <a:xfrm>
          <a:off x="1650076" y="14891"/>
          <a:ext cx="1292802" cy="1292802"/>
        </a:xfrm>
        <a:prstGeom prst="ellipse">
          <a:avLst/>
        </a:prstGeom>
        <a:noFill/>
        <a:ln w="15875"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a:solidFill>
                <a:srgbClr val="800000"/>
              </a:solidFill>
              <a:latin typeface="Calibri" panose="020F0502020204030204"/>
              <a:ea typeface="+mn-ea"/>
              <a:cs typeface="+mn-cs"/>
            </a:rPr>
            <a:t>Owner</a:t>
          </a:r>
        </a:p>
      </dsp:txBody>
      <dsp:txXfrm>
        <a:off x="1839402" y="204217"/>
        <a:ext cx="914150" cy="914150"/>
      </dsp:txXfrm>
    </dsp:sp>
    <dsp:sp modelId="{3A6C53CA-D3E3-4B7B-A75B-D6BB4A5126B9}">
      <dsp:nvSpPr>
        <dsp:cNvPr id="0" name=""/>
        <dsp:cNvSpPr/>
      </dsp:nvSpPr>
      <dsp:spPr>
        <a:xfrm rot="1800000">
          <a:off x="2830133" y="2739811"/>
          <a:ext cx="390278" cy="50665"/>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Calibri" panose="020F0502020204030204"/>
            <a:ea typeface="+mn-ea"/>
            <a:cs typeface="+mn-cs"/>
          </a:endParaRPr>
        </a:p>
      </dsp:txBody>
      <dsp:txXfrm>
        <a:off x="3021700" y="2751815"/>
        <a:ext cx="0" cy="0"/>
      </dsp:txXfrm>
    </dsp:sp>
    <dsp:sp modelId="{4E16E61A-6BD8-4736-A928-0F2EFF70CC87}">
      <dsp:nvSpPr>
        <dsp:cNvPr id="0" name=""/>
        <dsp:cNvSpPr/>
      </dsp:nvSpPr>
      <dsp:spPr>
        <a:xfrm>
          <a:off x="3107667" y="2539512"/>
          <a:ext cx="1292802" cy="1292802"/>
        </a:xfrm>
        <a:prstGeom prst="ellipse">
          <a:avLst/>
        </a:prstGeom>
        <a:noFill/>
        <a:ln w="15875"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a:solidFill>
                <a:srgbClr val="800000"/>
              </a:solidFill>
              <a:latin typeface="Calibri" panose="020F0502020204030204"/>
              <a:ea typeface="+mn-ea"/>
              <a:cs typeface="+mn-cs"/>
            </a:rPr>
            <a:t>Contractor</a:t>
          </a:r>
        </a:p>
      </dsp:txBody>
      <dsp:txXfrm>
        <a:off x="3296993" y="2728838"/>
        <a:ext cx="914150" cy="914150"/>
      </dsp:txXfrm>
    </dsp:sp>
    <dsp:sp modelId="{AE5FCE43-32E0-45EE-B388-4097F7DAA912}">
      <dsp:nvSpPr>
        <dsp:cNvPr id="0" name=""/>
        <dsp:cNvSpPr/>
      </dsp:nvSpPr>
      <dsp:spPr>
        <a:xfrm rot="9000000">
          <a:off x="1372542" y="2739811"/>
          <a:ext cx="390278" cy="50665"/>
        </a:xfrm>
        <a:custGeom>
          <a:avLst/>
          <a:gdLst/>
          <a:ahLst/>
          <a:cxnLst/>
          <a:rect l="0" t="0" r="0" b="0"/>
          <a:pathLst>
            <a:path>
              <a:moveTo>
                <a:pt x="0" y="25812"/>
              </a:moveTo>
              <a:lnTo>
                <a:pt x="324396" y="25812"/>
              </a:lnTo>
            </a:path>
          </a:pathLst>
        </a:custGeom>
        <a:noFill/>
        <a:ln w="12700" cap="flat" cmpd="sng" algn="ctr">
          <a:solidFill>
            <a:sysClr val="windowText" lastClr="00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Calibri" panose="020F0502020204030204"/>
            <a:ea typeface="+mn-ea"/>
            <a:cs typeface="+mn-cs"/>
          </a:endParaRPr>
        </a:p>
      </dsp:txBody>
      <dsp:txXfrm rot="10800000">
        <a:off x="1581009" y="2768714"/>
        <a:ext cx="0" cy="0"/>
      </dsp:txXfrm>
    </dsp:sp>
    <dsp:sp modelId="{0AD3C454-6467-46DF-BD66-3786AC0B46C1}">
      <dsp:nvSpPr>
        <dsp:cNvPr id="0" name=""/>
        <dsp:cNvSpPr/>
      </dsp:nvSpPr>
      <dsp:spPr>
        <a:xfrm>
          <a:off x="192485" y="2539512"/>
          <a:ext cx="1292802" cy="1292802"/>
        </a:xfrm>
        <a:prstGeom prst="ellipse">
          <a:avLst/>
        </a:prstGeom>
        <a:noFill/>
        <a:ln w="15875"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a:solidFill>
                <a:srgbClr val="800000"/>
              </a:solidFill>
              <a:latin typeface="Calibri" panose="020F0502020204030204"/>
              <a:ea typeface="+mn-ea"/>
              <a:cs typeface="+mn-cs"/>
            </a:rPr>
            <a:t>Architect</a:t>
          </a:r>
        </a:p>
      </dsp:txBody>
      <dsp:txXfrm>
        <a:off x="381811" y="2728838"/>
        <a:ext cx="914150" cy="914150"/>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5258159" cy="356580"/>
          </a:xfrm>
          <a:prstGeom prst="rect">
            <a:avLst/>
          </a:prstGeom>
        </p:spPr>
        <p:txBody>
          <a:bodyPr vert="horz" lIns="92441" tIns="46220" rIns="92441" bIns="46220" rtlCol="0"/>
          <a:lstStyle>
            <a:lvl1pPr algn="l">
              <a:defRPr sz="1200"/>
            </a:lvl1pPr>
          </a:lstStyle>
          <a:p>
            <a:endParaRPr lang="en-US"/>
          </a:p>
        </p:txBody>
      </p:sp>
      <p:sp>
        <p:nvSpPr>
          <p:cNvPr id="3" name="Date Placeholder 2"/>
          <p:cNvSpPr>
            <a:spLocks noGrp="1"/>
          </p:cNvSpPr>
          <p:nvPr>
            <p:ph type="dt" idx="1"/>
          </p:nvPr>
        </p:nvSpPr>
        <p:spPr>
          <a:xfrm>
            <a:off x="6870772" y="0"/>
            <a:ext cx="5258159" cy="356580"/>
          </a:xfrm>
          <a:prstGeom prst="rect">
            <a:avLst/>
          </a:prstGeom>
        </p:spPr>
        <p:txBody>
          <a:bodyPr vert="horz" lIns="92441" tIns="46220" rIns="92441" bIns="46220" rtlCol="0"/>
          <a:lstStyle>
            <a:lvl1pPr algn="r">
              <a:defRPr sz="1200"/>
            </a:lvl1pPr>
          </a:lstStyle>
          <a:p>
            <a:fld id="{A0AF4330-C085-441A-8712-9F3A7B2035B1}" type="datetimeFigureOut">
              <a:rPr lang="en-US" smtClean="0"/>
              <a:t>1/30/2023</a:t>
            </a:fld>
            <a:endParaRPr lang="en-US"/>
          </a:p>
        </p:txBody>
      </p:sp>
      <p:sp>
        <p:nvSpPr>
          <p:cNvPr id="4" name="Slide Image Placeholder 3"/>
          <p:cNvSpPr>
            <a:spLocks noGrp="1" noRot="1" noChangeAspect="1"/>
          </p:cNvSpPr>
          <p:nvPr>
            <p:ph type="sldImg" idx="2"/>
          </p:nvPr>
        </p:nvSpPr>
        <p:spPr>
          <a:xfrm>
            <a:off x="3935413" y="887413"/>
            <a:ext cx="4260850" cy="2397125"/>
          </a:xfrm>
          <a:prstGeom prst="rect">
            <a:avLst/>
          </a:prstGeom>
          <a:noFill/>
          <a:ln w="12700">
            <a:solidFill>
              <a:prstClr val="black"/>
            </a:solidFill>
          </a:ln>
        </p:spPr>
        <p:txBody>
          <a:bodyPr vert="horz" lIns="92441" tIns="46220" rIns="92441" bIns="46220" rtlCol="0" anchor="ctr"/>
          <a:lstStyle/>
          <a:p>
            <a:endParaRPr lang="en-US"/>
          </a:p>
        </p:txBody>
      </p:sp>
      <p:sp>
        <p:nvSpPr>
          <p:cNvPr id="5" name="Notes Placeholder 4"/>
          <p:cNvSpPr>
            <a:spLocks noGrp="1"/>
          </p:cNvSpPr>
          <p:nvPr>
            <p:ph type="body" sz="quarter" idx="3"/>
          </p:nvPr>
        </p:nvSpPr>
        <p:spPr>
          <a:xfrm>
            <a:off x="1214267" y="3417825"/>
            <a:ext cx="9703142" cy="2796842"/>
          </a:xfrm>
          <a:prstGeom prst="rect">
            <a:avLst/>
          </a:prstGeom>
        </p:spPr>
        <p:txBody>
          <a:bodyPr vert="horz" lIns="92441" tIns="46220" rIns="92441" bIns="462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6745898"/>
            <a:ext cx="5258159" cy="356580"/>
          </a:xfrm>
          <a:prstGeom prst="rect">
            <a:avLst/>
          </a:prstGeom>
        </p:spPr>
        <p:txBody>
          <a:bodyPr vert="horz" lIns="92441" tIns="46220" rIns="92441" bIns="46220" rtlCol="0" anchor="b"/>
          <a:lstStyle>
            <a:lvl1pPr algn="l">
              <a:defRPr sz="1200"/>
            </a:lvl1pPr>
          </a:lstStyle>
          <a:p>
            <a:endParaRPr lang="en-US"/>
          </a:p>
        </p:txBody>
      </p:sp>
      <p:sp>
        <p:nvSpPr>
          <p:cNvPr id="7" name="Slide Number Placeholder 6"/>
          <p:cNvSpPr>
            <a:spLocks noGrp="1"/>
          </p:cNvSpPr>
          <p:nvPr>
            <p:ph type="sldNum" sz="quarter" idx="5"/>
          </p:nvPr>
        </p:nvSpPr>
        <p:spPr>
          <a:xfrm>
            <a:off x="6870772" y="6745898"/>
            <a:ext cx="5258159" cy="356580"/>
          </a:xfrm>
          <a:prstGeom prst="rect">
            <a:avLst/>
          </a:prstGeom>
        </p:spPr>
        <p:txBody>
          <a:bodyPr vert="horz" lIns="92441" tIns="46220" rIns="92441" bIns="46220" rtlCol="0" anchor="b"/>
          <a:lstStyle>
            <a:lvl1pPr algn="r">
              <a:defRPr sz="1200"/>
            </a:lvl1pPr>
          </a:lstStyle>
          <a:p>
            <a:fld id="{FE1AD1DB-3CFA-455B-ABE6-EBF773CF089C}" type="slidenum">
              <a:rPr lang="en-US" smtClean="0"/>
              <a:t>‹#›</a:t>
            </a:fld>
            <a:endParaRPr lang="en-US"/>
          </a:p>
        </p:txBody>
      </p:sp>
    </p:spTree>
    <p:extLst>
      <p:ext uri="{BB962C8B-B14F-4D97-AF65-F5344CB8AC3E}">
        <p14:creationId xmlns:p14="http://schemas.microsoft.com/office/powerpoint/2010/main" val="86396699"/>
      </p:ext>
    </p:extLst>
  </p:cSld>
  <p:clrMap bg1="lt1" tx1="dk1" bg2="lt2" tx2="dk2" accent1="accent1" accent2="accent2" accent3="accent3" accent4="accent4" accent5="accent5" accent6="accent6" hlink="hlink" folHlink="folHlink"/>
  <p:notesStyle>
    <a:lvl1pPr marL="0" algn="l" defTabSz="790042" rtl="0" eaLnBrk="1" latinLnBrk="0" hangingPunct="1">
      <a:defRPr sz="1037" kern="1200">
        <a:solidFill>
          <a:schemeClr val="tx1"/>
        </a:solidFill>
        <a:latin typeface="+mn-lt"/>
        <a:ea typeface="+mn-ea"/>
        <a:cs typeface="+mn-cs"/>
      </a:defRPr>
    </a:lvl1pPr>
    <a:lvl2pPr marL="395021" algn="l" defTabSz="790042" rtl="0" eaLnBrk="1" latinLnBrk="0" hangingPunct="1">
      <a:defRPr sz="1037" kern="1200">
        <a:solidFill>
          <a:schemeClr val="tx1"/>
        </a:solidFill>
        <a:latin typeface="+mn-lt"/>
        <a:ea typeface="+mn-ea"/>
        <a:cs typeface="+mn-cs"/>
      </a:defRPr>
    </a:lvl2pPr>
    <a:lvl3pPr marL="790042" algn="l" defTabSz="790042" rtl="0" eaLnBrk="1" latinLnBrk="0" hangingPunct="1">
      <a:defRPr sz="1037" kern="1200">
        <a:solidFill>
          <a:schemeClr val="tx1"/>
        </a:solidFill>
        <a:latin typeface="+mn-lt"/>
        <a:ea typeface="+mn-ea"/>
        <a:cs typeface="+mn-cs"/>
      </a:defRPr>
    </a:lvl3pPr>
    <a:lvl4pPr marL="1185063" algn="l" defTabSz="790042" rtl="0" eaLnBrk="1" latinLnBrk="0" hangingPunct="1">
      <a:defRPr sz="1037" kern="1200">
        <a:solidFill>
          <a:schemeClr val="tx1"/>
        </a:solidFill>
        <a:latin typeface="+mn-lt"/>
        <a:ea typeface="+mn-ea"/>
        <a:cs typeface="+mn-cs"/>
      </a:defRPr>
    </a:lvl4pPr>
    <a:lvl5pPr marL="1580083" algn="l" defTabSz="790042" rtl="0" eaLnBrk="1" latinLnBrk="0" hangingPunct="1">
      <a:defRPr sz="1037" kern="1200">
        <a:solidFill>
          <a:schemeClr val="tx1"/>
        </a:solidFill>
        <a:latin typeface="+mn-lt"/>
        <a:ea typeface="+mn-ea"/>
        <a:cs typeface="+mn-cs"/>
      </a:defRPr>
    </a:lvl5pPr>
    <a:lvl6pPr marL="1975104" algn="l" defTabSz="790042" rtl="0" eaLnBrk="1" latinLnBrk="0" hangingPunct="1">
      <a:defRPr sz="1037" kern="1200">
        <a:solidFill>
          <a:schemeClr val="tx1"/>
        </a:solidFill>
        <a:latin typeface="+mn-lt"/>
        <a:ea typeface="+mn-ea"/>
        <a:cs typeface="+mn-cs"/>
      </a:defRPr>
    </a:lvl6pPr>
    <a:lvl7pPr marL="2370125" algn="l" defTabSz="790042" rtl="0" eaLnBrk="1" latinLnBrk="0" hangingPunct="1">
      <a:defRPr sz="1037" kern="1200">
        <a:solidFill>
          <a:schemeClr val="tx1"/>
        </a:solidFill>
        <a:latin typeface="+mn-lt"/>
        <a:ea typeface="+mn-ea"/>
        <a:cs typeface="+mn-cs"/>
      </a:defRPr>
    </a:lvl7pPr>
    <a:lvl8pPr marL="2765146" algn="l" defTabSz="790042" rtl="0" eaLnBrk="1" latinLnBrk="0" hangingPunct="1">
      <a:defRPr sz="1037" kern="1200">
        <a:solidFill>
          <a:schemeClr val="tx1"/>
        </a:solidFill>
        <a:latin typeface="+mn-lt"/>
        <a:ea typeface="+mn-ea"/>
        <a:cs typeface="+mn-cs"/>
      </a:defRPr>
    </a:lvl8pPr>
    <a:lvl9pPr marL="3160167" algn="l" defTabSz="790042" rtl="0" eaLnBrk="1" latinLnBrk="0" hangingPunct="1">
      <a:defRPr sz="10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939887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243681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1760874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760335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1670312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25280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1798161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5413" y="887413"/>
            <a:ext cx="4260850" cy="23971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1AD1DB-3CFA-455B-ABE6-EBF773CF089C}" type="slidenum">
              <a:rPr lang="en-US" smtClean="0"/>
              <a:t>4</a:t>
            </a:fld>
            <a:endParaRPr lang="en-US"/>
          </a:p>
        </p:txBody>
      </p:sp>
    </p:spTree>
    <p:extLst>
      <p:ext uri="{BB962C8B-B14F-4D97-AF65-F5344CB8AC3E}">
        <p14:creationId xmlns:p14="http://schemas.microsoft.com/office/powerpoint/2010/main" val="84414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5413" y="887413"/>
            <a:ext cx="4260850" cy="23971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1AD1DB-3CFA-455B-ABE6-EBF773CF089C}" type="slidenum">
              <a:rPr lang="en-US" smtClean="0"/>
              <a:t>5</a:t>
            </a:fld>
            <a:endParaRPr lang="en-US"/>
          </a:p>
        </p:txBody>
      </p:sp>
    </p:spTree>
    <p:extLst>
      <p:ext uri="{BB962C8B-B14F-4D97-AF65-F5344CB8AC3E}">
        <p14:creationId xmlns:p14="http://schemas.microsoft.com/office/powerpoint/2010/main" val="2809847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5413" y="887413"/>
            <a:ext cx="4260850" cy="23971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1AD1DB-3CFA-455B-ABE6-EBF773CF089C}" type="slidenum">
              <a:rPr lang="en-US" smtClean="0"/>
              <a:t>6</a:t>
            </a:fld>
            <a:endParaRPr lang="en-US"/>
          </a:p>
        </p:txBody>
      </p:sp>
    </p:spTree>
    <p:extLst>
      <p:ext uri="{BB962C8B-B14F-4D97-AF65-F5344CB8AC3E}">
        <p14:creationId xmlns:p14="http://schemas.microsoft.com/office/powerpoint/2010/main" val="1919094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2923205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1949924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4525"/>
            <a:fld id="{FE1AD1DB-3CFA-455B-ABE6-EBF773CF089C}" type="slidenum">
              <a:rPr lang="en-US">
                <a:solidFill>
                  <a:prstClr val="black"/>
                </a:solidFill>
                <a:latin typeface="Calibri" panose="020F0502020204030204"/>
              </a:rPr>
              <a:pPr defTabSz="924525"/>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1725963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800"/>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8"/>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1" y="91546"/>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8" y="32279"/>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7" y="609602"/>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8011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5901ECA0-CF3D-4D76-957F-5A2D769C4F8D}" type="datetimeFigureOut">
              <a:rPr lang="en-US" smtClean="0"/>
              <a:t>1/30/2023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1935145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3701245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8"/>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77935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1793435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3"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2"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51178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2" y="4766733"/>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1040868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3870874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366988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4205570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2"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01ECA0-CF3D-4D76-957F-5A2D769C4F8D}" type="datetimeFigureOut">
              <a:rPr lang="en-US" smtClean="0"/>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3347790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2" y="685801"/>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4"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01ECA0-CF3D-4D76-957F-5A2D769C4F8D}" type="datetimeFigureOut">
              <a:rPr lang="en-US" smtClean="0"/>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584092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1"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2"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01ECA0-CF3D-4D76-957F-5A2D769C4F8D}" type="datetimeFigureOut">
              <a:rPr lang="en-US" smtClean="0"/>
              <a:t>1/30/2023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2821173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901ECA0-CF3D-4D76-957F-5A2D769C4F8D}" type="datetimeFigureOut">
              <a:rPr lang="en-US" smtClean="0"/>
              <a:t>1/30/2023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2002144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01ECA0-CF3D-4D76-957F-5A2D769C4F8D}" type="datetimeFigureOut">
              <a:rPr lang="en-US" smtClean="0"/>
              <a:t>1/30/2023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1952124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800"/>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01ECA0-CF3D-4D76-957F-5A2D769C4F8D}" type="datetimeFigureOut">
              <a:rPr lang="en-US" smtClean="0"/>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2509391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7"/>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01ECA0-CF3D-4D76-957F-5A2D769C4F8D}" type="datetimeFigureOut">
              <a:rPr lang="en-US" smtClean="0"/>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3B0682-0B20-4669-BEDA-5BEF2547AE92}" type="slidenum">
              <a:rPr lang="en-US" smtClean="0"/>
              <a:t>‹#›</a:t>
            </a:fld>
            <a:endParaRPr lang="en-US"/>
          </a:p>
        </p:txBody>
      </p:sp>
    </p:spTree>
    <p:extLst>
      <p:ext uri="{BB962C8B-B14F-4D97-AF65-F5344CB8AC3E}">
        <p14:creationId xmlns:p14="http://schemas.microsoft.com/office/powerpoint/2010/main" val="91336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4"/>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3"/>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1"/>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1"/>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901ECA0-CF3D-4D76-957F-5A2D769C4F8D}" type="datetimeFigureOut">
              <a:rPr lang="en-US" smtClean="0"/>
              <a:t>1/30/2023</a:t>
            </a:fld>
            <a:endParaRPr lang="en-US"/>
          </a:p>
        </p:txBody>
      </p:sp>
      <p:sp>
        <p:nvSpPr>
          <p:cNvPr id="5" name="Footer Placeholder 4"/>
          <p:cNvSpPr>
            <a:spLocks noGrp="1"/>
          </p:cNvSpPr>
          <p:nvPr>
            <p:ph type="ftr" sz="quarter" idx="3"/>
          </p:nvPr>
        </p:nvSpPr>
        <p:spPr>
          <a:xfrm>
            <a:off x="684212" y="6172201"/>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1" y="5578476"/>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F3B0682-0B20-4669-BEDA-5BEF2547AE92}" type="slidenum">
              <a:rPr lang="en-US" smtClean="0"/>
              <a:t>‹#›</a:t>
            </a:fld>
            <a:endParaRPr lang="en-US"/>
          </a:p>
        </p:txBody>
      </p:sp>
    </p:spTree>
    <p:extLst>
      <p:ext uri="{BB962C8B-B14F-4D97-AF65-F5344CB8AC3E}">
        <p14:creationId xmlns:p14="http://schemas.microsoft.com/office/powerpoint/2010/main" val="378953519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 Id="rId9"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2626"/>
          <a:stretch/>
        </p:blipFill>
        <p:spPr>
          <a:xfrm>
            <a:off x="0" y="270285"/>
            <a:ext cx="12192000" cy="6291573"/>
          </a:xfrm>
          <a:prstGeom prst="rect">
            <a:avLst/>
          </a:prstGeom>
        </p:spPr>
      </p:pic>
      <p:sp>
        <p:nvSpPr>
          <p:cNvPr id="4" name="TextBox 3"/>
          <p:cNvSpPr txBox="1"/>
          <p:nvPr/>
        </p:nvSpPr>
        <p:spPr>
          <a:xfrm>
            <a:off x="5887233" y="2274838"/>
            <a:ext cx="630476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Presentation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Construction Management Services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for the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entury Gothic" panose="020B0502020202020204"/>
              </a:rPr>
              <a:t>Kenilworth Board of Education</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entury Gothic" panose="020B0502020202020204"/>
              </a:rPr>
              <a:t>Referendum Projects</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3024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6" name="TextBox 5"/>
          <p:cNvSpPr txBox="1"/>
          <p:nvPr/>
        </p:nvSpPr>
        <p:spPr>
          <a:xfrm>
            <a:off x="384067" y="384800"/>
            <a:ext cx="615585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Student / Staff Safety &amp; Site Logistics</a:t>
            </a:r>
          </a:p>
        </p:txBody>
      </p:sp>
      <p:sp>
        <p:nvSpPr>
          <p:cNvPr id="8" name="TextBox 7"/>
          <p:cNvSpPr txBox="1"/>
          <p:nvPr/>
        </p:nvSpPr>
        <p:spPr>
          <a:xfrm>
            <a:off x="384067" y="991423"/>
            <a:ext cx="52474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Goal: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Isolate the Students and Faculty from the Construction!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3" name="TextBox 2"/>
          <p:cNvSpPr txBox="1"/>
          <p:nvPr/>
        </p:nvSpPr>
        <p:spPr>
          <a:xfrm>
            <a:off x="5631478" y="991423"/>
            <a:ext cx="6266739"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Implementation: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prstClr val="black"/>
                </a:solidFill>
                <a:latin typeface="Century Gothic" panose="020B0502020202020204"/>
              </a:rPr>
              <a:t>Background Checks</a:t>
            </a: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Contractor Badge system</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No communication between contractors and students/facility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Interaction with local police/fire officials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Construction </a:t>
            </a:r>
            <a:r>
              <a:rPr lang="en-US" sz="1400" b="1" dirty="0">
                <a:solidFill>
                  <a:prstClr val="black"/>
                </a:solidFill>
                <a:latin typeface="Century Gothic" panose="020B0502020202020204"/>
              </a:rPr>
              <a:t>Fence &amp; </a:t>
            </a: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Contractor Access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prstClr val="black"/>
                </a:solidFill>
                <a:latin typeface="Century Gothic" panose="020B0502020202020204"/>
              </a:rPr>
              <a:t>Construction Staging &amp; Contractor Parking</a:t>
            </a: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Student Access &amp; Circulation routes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Staff &amp; Visitor parking</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Bus routes &amp; Parents drop off</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Temporary lighting and signage</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Building security</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Fire safety</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Emergency egresses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Temporary partitions &amp; Dust partitions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Utility shutdown and tie in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Holiday &amp; vacation planning</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Student/facility occupation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prstClr val="black"/>
                </a:solidFill>
                <a:latin typeface="Century Gothic" panose="020B0502020202020204"/>
              </a:rPr>
              <a:t>Summer Programs</a:t>
            </a: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9" name="TextBox 8"/>
          <p:cNvSpPr txBox="1"/>
          <p:nvPr/>
        </p:nvSpPr>
        <p:spPr>
          <a:xfrm>
            <a:off x="384067" y="1822420"/>
            <a:ext cx="3345788" cy="147732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Project Logistics Program:</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Identify Potential Impacts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Develop Phasing Plan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Create Site Logistics Plan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13" name="Picture 12">
            <a:extLst>
              <a:ext uri="{FF2B5EF4-FFF2-40B4-BE49-F238E27FC236}">
                <a16:creationId xmlns:a16="http://schemas.microsoft.com/office/drawing/2014/main" id="{3546D83C-E1E7-4EBF-A9D7-1F416196F9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13840"/>
            <a:ext cx="2690037" cy="1044160"/>
          </a:xfrm>
          <a:prstGeom prst="rect">
            <a:avLst/>
          </a:prstGeom>
        </p:spPr>
      </p:pic>
    </p:spTree>
    <p:extLst>
      <p:ext uri="{BB962C8B-B14F-4D97-AF65-F5344CB8AC3E}">
        <p14:creationId xmlns:p14="http://schemas.microsoft.com/office/powerpoint/2010/main" val="1699158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6" name="TextBox 5"/>
          <p:cNvSpPr txBox="1"/>
          <p:nvPr/>
        </p:nvSpPr>
        <p:spPr>
          <a:xfrm>
            <a:off x="384067" y="384800"/>
            <a:ext cx="435407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On-Site Project </a:t>
            </a:r>
            <a:r>
              <a:rPr kumimoji="0" lang="en-US" sz="2400" b="1" i="0" u="none" strike="noStrike" kern="1200" cap="all" spc="0" normalizeH="0" baseline="0" noProof="0" dirty="0" err="1">
                <a:ln>
                  <a:noFill/>
                </a:ln>
                <a:solidFill>
                  <a:srgbClr val="800000"/>
                </a:solidFill>
                <a:effectLst/>
                <a:uLnTx/>
                <a:uFillTx/>
                <a:latin typeface="Century Gothic" panose="020B0502020202020204"/>
                <a:ea typeface="+mn-ea"/>
                <a:cs typeface="+mn-cs"/>
              </a:rPr>
              <a:t>ManageR</a:t>
            </a:r>
            <a:endPar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endParaRPr>
          </a:p>
        </p:txBody>
      </p:sp>
      <p:sp>
        <p:nvSpPr>
          <p:cNvPr id="8" name="TextBox 7"/>
          <p:cNvSpPr txBox="1"/>
          <p:nvPr/>
        </p:nvSpPr>
        <p:spPr>
          <a:xfrm>
            <a:off x="384067" y="1050134"/>
            <a:ext cx="11308824"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Responsibility: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Ensure that the Work is being performed in accordance with the Contract Documents</a:t>
            </a:r>
          </a:p>
        </p:txBody>
      </p:sp>
      <p:sp>
        <p:nvSpPr>
          <p:cNvPr id="9" name="TextBox 8"/>
          <p:cNvSpPr txBox="1"/>
          <p:nvPr/>
        </p:nvSpPr>
        <p:spPr>
          <a:xfrm>
            <a:off x="384067" y="1816160"/>
            <a:ext cx="5758308" cy="38472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Tasks: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Owner’s Primary Point of Contact on site</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Coordination between the Owner, Architect, and Contractor.</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Monitor the Quality of Construction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Liaison with Building Inspectors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Monitor Site Logistics for Public Safety</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Prepare Daily Field Reports with Photographs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Maintain Outstanding Items List</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Construction Document Management</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Maintain Shop Drawings and Submittals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Review Proposed Change Orders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Track Requests for Information (RFI’s)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Monitor Construction Schedules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Manage Independent Testing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Maintain As-Built Drawings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Coordinate Owner’s Training</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Punchlist</a:t>
            </a:r>
          </a:p>
        </p:txBody>
      </p:sp>
      <p:graphicFrame>
        <p:nvGraphicFramePr>
          <p:cNvPr id="12" name="Diagram 11"/>
          <p:cNvGraphicFramePr/>
          <p:nvPr/>
        </p:nvGraphicFramePr>
        <p:xfrm>
          <a:off x="7172673" y="1967378"/>
          <a:ext cx="4592955" cy="3847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a:extLst>
              <a:ext uri="{FF2B5EF4-FFF2-40B4-BE49-F238E27FC236}">
                <a16:creationId xmlns:a16="http://schemas.microsoft.com/office/drawing/2014/main" id="{E9ABC122-C2A3-4D2D-BB54-F722DC0887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813840"/>
            <a:ext cx="2690037" cy="1044160"/>
          </a:xfrm>
          <a:prstGeom prst="rect">
            <a:avLst/>
          </a:prstGeom>
        </p:spPr>
      </p:pic>
      <p:cxnSp>
        <p:nvCxnSpPr>
          <p:cNvPr id="3" name="Straight Connector 2">
            <a:extLst>
              <a:ext uri="{FF2B5EF4-FFF2-40B4-BE49-F238E27FC236}">
                <a16:creationId xmlns:a16="http://schemas.microsoft.com/office/drawing/2014/main" id="{E3A9346C-1415-F75A-3E62-BE9634F7E10A}"/>
              </a:ext>
            </a:extLst>
          </p:cNvPr>
          <p:cNvCxnSpPr>
            <a:cxnSpLocks/>
          </p:cNvCxnSpPr>
          <p:nvPr/>
        </p:nvCxnSpPr>
        <p:spPr>
          <a:xfrm flipV="1">
            <a:off x="8328752" y="3216925"/>
            <a:ext cx="727113" cy="1277957"/>
          </a:xfrm>
          <a:prstGeom prst="line">
            <a:avLst/>
          </a:prstGeom>
        </p:spPr>
        <p:style>
          <a:lnRef idx="2">
            <a:schemeClr val="dk1"/>
          </a:lnRef>
          <a:fillRef idx="0">
            <a:schemeClr val="dk1"/>
          </a:fillRef>
          <a:effectRef idx="1">
            <a:schemeClr val="dk1"/>
          </a:effectRef>
          <a:fontRef idx="minor">
            <a:schemeClr val="tx1"/>
          </a:fontRef>
        </p:style>
      </p:cxnSp>
      <p:cxnSp>
        <p:nvCxnSpPr>
          <p:cNvPr id="2" name="Straight Connector 1">
            <a:extLst>
              <a:ext uri="{FF2B5EF4-FFF2-40B4-BE49-F238E27FC236}">
                <a16:creationId xmlns:a16="http://schemas.microsoft.com/office/drawing/2014/main" id="{BCE0E371-E9DA-16E9-4690-9E22D0ECAE70}"/>
              </a:ext>
            </a:extLst>
          </p:cNvPr>
          <p:cNvCxnSpPr>
            <a:cxnSpLocks/>
          </p:cNvCxnSpPr>
          <p:nvPr/>
        </p:nvCxnSpPr>
        <p:spPr>
          <a:xfrm>
            <a:off x="8758410" y="5175606"/>
            <a:ext cx="1410159"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57792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10" name="TextBox 9"/>
          <p:cNvSpPr txBox="1"/>
          <p:nvPr/>
        </p:nvSpPr>
        <p:spPr>
          <a:xfrm>
            <a:off x="384067" y="384800"/>
            <a:ext cx="558037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construction management fees</a:t>
            </a:r>
          </a:p>
        </p:txBody>
      </p:sp>
      <p:pic>
        <p:nvPicPr>
          <p:cNvPr id="6" name="Picture 5">
            <a:extLst>
              <a:ext uri="{FF2B5EF4-FFF2-40B4-BE49-F238E27FC236}">
                <a16:creationId xmlns:a16="http://schemas.microsoft.com/office/drawing/2014/main" id="{E6A77926-78F0-488C-975D-C0775FAF80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13840"/>
            <a:ext cx="2690037" cy="1044160"/>
          </a:xfrm>
          <a:prstGeom prst="rect">
            <a:avLst/>
          </a:prstGeom>
        </p:spPr>
      </p:pic>
      <p:pic>
        <p:nvPicPr>
          <p:cNvPr id="7" name="Picture 6">
            <a:extLst>
              <a:ext uri="{FF2B5EF4-FFF2-40B4-BE49-F238E27FC236}">
                <a16:creationId xmlns:a16="http://schemas.microsoft.com/office/drawing/2014/main" id="{B5BFC6C1-2B69-7F57-B5D3-ECFC35CAE42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788739" y="883809"/>
            <a:ext cx="8351404" cy="5090380"/>
          </a:xfrm>
          <a:prstGeom prst="rect">
            <a:avLst/>
          </a:prstGeom>
          <a:ln w="12700">
            <a:solidFill>
              <a:schemeClr val="bg1"/>
            </a:solidFill>
          </a:ln>
        </p:spPr>
      </p:pic>
    </p:spTree>
    <p:extLst>
      <p:ext uri="{BB962C8B-B14F-4D97-AF65-F5344CB8AC3E}">
        <p14:creationId xmlns:p14="http://schemas.microsoft.com/office/powerpoint/2010/main" val="1353316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10" name="TextBox 9"/>
          <p:cNvSpPr txBox="1"/>
          <p:nvPr/>
        </p:nvSpPr>
        <p:spPr>
          <a:xfrm>
            <a:off x="384067" y="384800"/>
            <a:ext cx="256672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In closing……</a:t>
            </a:r>
          </a:p>
        </p:txBody>
      </p:sp>
      <p:sp>
        <p:nvSpPr>
          <p:cNvPr id="11" name="TextBox 10"/>
          <p:cNvSpPr txBox="1"/>
          <p:nvPr/>
        </p:nvSpPr>
        <p:spPr>
          <a:xfrm>
            <a:off x="2950795" y="1692242"/>
            <a:ext cx="7139501" cy="38164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00000"/>
                </a:solidFill>
                <a:effectLst/>
                <a:uLnTx/>
                <a:uFillTx/>
                <a:latin typeface="Century Gothic" panose="020B0502020202020204"/>
                <a:ea typeface="+mn-ea"/>
                <a:cs typeface="+mn-cs"/>
              </a:rPr>
              <a:t>Goal for Key Results:</a:t>
            </a:r>
          </a:p>
          <a:p>
            <a:pPr marR="0" lvl="0" algn="l" defTabSz="914400" rtl="0" eaLnBrk="1" fontAlgn="auto" latinLnBrk="0" hangingPunct="1">
              <a:lnSpc>
                <a:spcPct val="100000"/>
              </a:lnSpc>
              <a:spcBef>
                <a:spcPts val="0"/>
              </a:spcBef>
              <a:spcAft>
                <a:spcPts val="0"/>
              </a:spcAft>
              <a:buClrTx/>
              <a:buSzTx/>
              <a:tabLst/>
              <a:defRPr/>
            </a:pPr>
            <a:endPar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Minimize the Burden of Construction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1" dirty="0">
              <a:solidFill>
                <a:prstClr val="black"/>
              </a:solidFill>
              <a:latin typeface="Century Gothic" panose="020B0502020202020204"/>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Satisfy the Owner’s Concerns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1" dirty="0">
              <a:solidFill>
                <a:prstClr val="black"/>
              </a:solidFill>
              <a:latin typeface="Century Gothic" panose="020B0502020202020204"/>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Good Communication</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Positive Experience for Kenilworth Board of Education </a:t>
            </a:r>
          </a:p>
          <a:p>
            <a:pPr marL="285744" indent="-285744" defTabSz="914400">
              <a:buFont typeface="Arial" panose="020B0604020202020204" pitchFamily="34" charset="0"/>
              <a:buChar char="•"/>
            </a:pPr>
            <a:endParaRPr lang="en-US" sz="1600" b="1" dirty="0">
              <a:solidFill>
                <a:prstClr val="black"/>
              </a:solidFill>
            </a:endParaRPr>
          </a:p>
          <a:p>
            <a:pPr marL="285744" indent="-285744" defTabSz="914400">
              <a:buFont typeface="Arial" panose="020B0604020202020204" pitchFamily="34" charset="0"/>
              <a:buChar char="•"/>
            </a:pPr>
            <a:r>
              <a:rPr lang="en-US" sz="1600" b="1" dirty="0">
                <a:solidFill>
                  <a:prstClr val="black"/>
                </a:solidFill>
              </a:rPr>
              <a:t>Work as Team Player</a:t>
            </a:r>
          </a:p>
          <a:p>
            <a:pPr marL="285744" indent="-285744" defTabSz="914400">
              <a:buFont typeface="Arial" panose="020B0604020202020204" pitchFamily="34" charset="0"/>
              <a:buChar char="•"/>
            </a:pPr>
            <a:endParaRPr lang="en-US" sz="1600" b="1" dirty="0">
              <a:solidFill>
                <a:prstClr val="black"/>
              </a:solidFill>
            </a:endParaRPr>
          </a:p>
          <a:p>
            <a:pPr marL="285744" lvl="0" indent="-285744" defTabSz="914400">
              <a:buFont typeface="Arial" panose="020B0604020202020204" pitchFamily="34" charset="0"/>
              <a:buChar char="•"/>
              <a:defRPr/>
            </a:pPr>
            <a:r>
              <a:rPr lang="en-US" sz="1600" b="1" dirty="0">
                <a:solidFill>
                  <a:prstClr val="black"/>
                </a:solidFill>
              </a:rPr>
              <a:t>Complete the Projects On Time and On Budget</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E6A77926-78F0-488C-975D-C0775FAF80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13840"/>
            <a:ext cx="2690037" cy="1044160"/>
          </a:xfrm>
          <a:prstGeom prst="rect">
            <a:avLst/>
          </a:prstGeom>
        </p:spPr>
      </p:pic>
    </p:spTree>
    <p:extLst>
      <p:ext uri="{BB962C8B-B14F-4D97-AF65-F5344CB8AC3E}">
        <p14:creationId xmlns:p14="http://schemas.microsoft.com/office/powerpoint/2010/main" val="121966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10" name="Text Box 137"/>
          <p:cNvSpPr txBox="1"/>
          <p:nvPr/>
        </p:nvSpPr>
        <p:spPr>
          <a:xfrm>
            <a:off x="9415046" y="880698"/>
            <a:ext cx="1805852" cy="50629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8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Our purpose is to provide our clients with a high level of comfort that their project is being effectively supervised to ensure the construction process is progressing in a manner that will set realistic expectations, instill a sense of confidence, and leave a feeling of accomplishment upon its completion.</a:t>
            </a:r>
            <a:endParaRPr kumimoji="0" lang="en-US" sz="1100" b="1" i="0" u="none" strike="noStrike" kern="1200" cap="none" spc="0" normalizeH="0" baseline="0" noProof="0" dirty="0">
              <a:ln>
                <a:noFill/>
              </a:ln>
              <a:solidFill>
                <a:srgbClr val="8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11" name="TextBox 10"/>
          <p:cNvSpPr txBox="1"/>
          <p:nvPr/>
        </p:nvSpPr>
        <p:spPr>
          <a:xfrm>
            <a:off x="384067" y="384800"/>
            <a:ext cx="16193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About us</a:t>
            </a:r>
          </a:p>
        </p:txBody>
      </p:sp>
      <p:sp>
        <p:nvSpPr>
          <p:cNvPr id="12" name="TextBox 11"/>
          <p:cNvSpPr txBox="1"/>
          <p:nvPr/>
        </p:nvSpPr>
        <p:spPr>
          <a:xfrm>
            <a:off x="384066" y="1031428"/>
            <a:ext cx="8844775" cy="3724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00000"/>
                </a:solidFill>
                <a:effectLst/>
                <a:uLnTx/>
                <a:uFillTx/>
                <a:latin typeface="Century Gothic" panose="020B0502020202020204"/>
                <a:ea typeface="+mn-ea"/>
                <a:cs typeface="+mn-cs"/>
              </a:rPr>
              <a:t>Principals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Brian J. Meade and Keith R. Thompson - 50% Ownership each</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Mr. Thompson began working as Project Executive in CM firm in 1990</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Mr. Meade &amp; Mr. Thompson began working together in 1996 at VCI, Inc.</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Principals of </a:t>
            </a:r>
            <a:r>
              <a:rPr kumimoji="0" lang="en-US" sz="1600" b="1" i="0" u="none" strike="noStrike" kern="1200" cap="none" spc="0" normalizeH="0" baseline="0" noProof="0" dirty="0" err="1">
                <a:ln>
                  <a:noFill/>
                </a:ln>
                <a:solidFill>
                  <a:prstClr val="black"/>
                </a:solidFill>
                <a:effectLst/>
                <a:uLnTx/>
                <a:uFillTx/>
                <a:latin typeface="Century Gothic" panose="020B0502020202020204"/>
                <a:ea typeface="+mn-ea"/>
                <a:cs typeface="+mn-cs"/>
              </a:rPr>
              <a:t>Vincentsen</a:t>
            </a: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 Thompson Meade, Inc. 2001-2010</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Started Legacy Construction Management, Inc. in 2011</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00000"/>
                </a:solidFill>
                <a:effectLst/>
                <a:uLnTx/>
                <a:uFillTx/>
                <a:latin typeface="Century Gothic" panose="020B0502020202020204"/>
                <a:ea typeface="+mn-ea"/>
                <a:cs typeface="+mn-cs"/>
              </a:rPr>
              <a:t>Experience</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Collective managed over </a:t>
            </a:r>
            <a:r>
              <a:rPr lang="en-US" sz="1600" b="1" dirty="0">
                <a:solidFill>
                  <a:prstClr val="black"/>
                </a:solidFill>
                <a:latin typeface="Century Gothic" panose="020B0502020202020204"/>
              </a:rPr>
              <a:t>300</a:t>
            </a: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 projects in </a:t>
            </a:r>
            <a:r>
              <a:rPr lang="en-US" sz="1600" b="1" dirty="0">
                <a:solidFill>
                  <a:prstClr val="black"/>
                </a:solidFill>
                <a:latin typeface="Century Gothic" panose="020B0502020202020204"/>
              </a:rPr>
              <a:t>30</a:t>
            </a: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 school districts, 12 municipalities, and various other public and private entities throughout New Jersey</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rPr>
              <a:t>In 2022 alone we managed work totaling over $100M</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Provide Construction Management Services as Owner’s Representative </a:t>
            </a:r>
            <a:r>
              <a:rPr kumimoji="0" lang="en-US" sz="1800" b="1" i="1" u="none" strike="noStrike" kern="1200" cap="none" spc="0" normalizeH="0" baseline="0" noProof="0" dirty="0">
                <a:ln>
                  <a:noFill/>
                </a:ln>
                <a:solidFill>
                  <a:prstClr val="black"/>
                </a:solidFill>
                <a:effectLst/>
                <a:uLnTx/>
                <a:uFillTx/>
                <a:latin typeface="Century Gothic" panose="020B0502020202020204"/>
                <a:ea typeface="+mn-ea"/>
                <a:cs typeface="+mn-cs"/>
              </a:rPr>
              <a:t>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8" name="Picture 7">
            <a:extLst>
              <a:ext uri="{FF2B5EF4-FFF2-40B4-BE49-F238E27FC236}">
                <a16:creationId xmlns:a16="http://schemas.microsoft.com/office/drawing/2014/main" id="{57766012-5609-4544-9A89-9FD97529BF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13840"/>
            <a:ext cx="2690037" cy="1044160"/>
          </a:xfrm>
          <a:prstGeom prst="rect">
            <a:avLst/>
          </a:prstGeom>
        </p:spPr>
      </p:pic>
    </p:spTree>
    <p:extLst>
      <p:ext uri="{BB962C8B-B14F-4D97-AF65-F5344CB8AC3E}">
        <p14:creationId xmlns:p14="http://schemas.microsoft.com/office/powerpoint/2010/main" val="1713177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6" name="Text Box 4"/>
          <p:cNvSpPr txBox="1"/>
          <p:nvPr/>
        </p:nvSpPr>
        <p:spPr>
          <a:xfrm>
            <a:off x="9998908" y="616419"/>
            <a:ext cx="1609725" cy="5277911"/>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8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Legacy lends it expertise of the construction process and the construction contracts to coordinate the efforts of the Team and to ensure that each Team Member performs its responsibilities to avoid delays and cost overruns.</a:t>
            </a:r>
            <a:endParaRPr kumimoji="0" lang="en-US" sz="1600" b="1" i="0" u="none" strike="noStrike" kern="1200" cap="none" spc="0" normalizeH="0" baseline="0" noProof="0" dirty="0">
              <a:ln>
                <a:noFill/>
              </a:ln>
              <a:solidFill>
                <a:srgbClr val="8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A5002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a:t>
            </a:r>
            <a:endPar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10" name="TextBox 9"/>
          <p:cNvSpPr txBox="1"/>
          <p:nvPr/>
        </p:nvSpPr>
        <p:spPr>
          <a:xfrm>
            <a:off x="203379" y="168501"/>
            <a:ext cx="518282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WHAT WILL LEGACY DO FOR YOU?</a:t>
            </a:r>
          </a:p>
        </p:txBody>
      </p:sp>
      <p:pic>
        <p:nvPicPr>
          <p:cNvPr id="11" name="Picture 10">
            <a:extLst>
              <a:ext uri="{FF2B5EF4-FFF2-40B4-BE49-F238E27FC236}">
                <a16:creationId xmlns:a16="http://schemas.microsoft.com/office/drawing/2014/main" id="{4A5C9247-2F02-4429-8FEA-C41CE4FC3C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13840"/>
            <a:ext cx="2690037" cy="1044160"/>
          </a:xfrm>
          <a:prstGeom prst="rect">
            <a:avLst/>
          </a:prstGeom>
        </p:spPr>
      </p:pic>
      <p:sp>
        <p:nvSpPr>
          <p:cNvPr id="2" name="TextBox 1"/>
          <p:cNvSpPr txBox="1"/>
          <p:nvPr/>
        </p:nvSpPr>
        <p:spPr>
          <a:xfrm>
            <a:off x="1188966" y="616420"/>
            <a:ext cx="7824356"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0000"/>
                </a:solidFill>
                <a:effectLst/>
                <a:uLnTx/>
                <a:uFillTx/>
                <a:latin typeface="Century Gothic" panose="020B0502020202020204"/>
                <a:ea typeface="+mn-ea"/>
                <a:cs typeface="+mn-cs"/>
              </a:rPr>
              <a:t>Mission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Learn the concerns and expectations of our Clients,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Understand the goals and objectives of the Project, and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Focus the Team on a successful delivery.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0000"/>
                </a:solidFill>
                <a:effectLst/>
                <a:uLnTx/>
                <a:uFillTx/>
                <a:latin typeface="Century Gothic" panose="020B0502020202020204"/>
                <a:ea typeface="+mn-ea"/>
                <a:cs typeface="+mn-cs"/>
              </a:rPr>
              <a:t>Lead the Team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Owner,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Architect and its Engineers,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Construction Manager,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Contractor and its Subcontractors, and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Various other Consultants, </a:t>
            </a:r>
            <a:r>
              <a:rPr kumimoji="0" lang="en-US" sz="1400" b="1" i="0" u="none" strike="noStrike" kern="1200" cap="none" spc="0" normalizeH="0" baseline="0" noProof="0" dirty="0" err="1">
                <a:ln>
                  <a:noFill/>
                </a:ln>
                <a:solidFill>
                  <a:prstClr val="black"/>
                </a:solidFill>
                <a:effectLst/>
                <a:uLnTx/>
                <a:uFillTx/>
                <a:latin typeface="Century Gothic" panose="020B0502020202020204"/>
                <a:ea typeface="+mn-ea"/>
                <a:cs typeface="+mn-cs"/>
              </a:rPr>
              <a:t>i.e</a:t>
            </a: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 technology, environmental, etc.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800000"/>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0000"/>
                </a:solidFill>
                <a:effectLst/>
                <a:uLnTx/>
                <a:uFillTx/>
                <a:latin typeface="Century Gothic" panose="020B0502020202020204"/>
                <a:ea typeface="+mn-ea"/>
                <a:cs typeface="+mn-cs"/>
              </a:rPr>
              <a:t>Identify Specific Project Challenges……and provide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0000"/>
                </a:solidFill>
                <a:effectLst/>
                <a:uLnTx/>
                <a:uFillTx/>
                <a:latin typeface="Century Gothic" panose="020B0502020202020204"/>
                <a:ea typeface="+mn-ea"/>
                <a:cs typeface="+mn-cs"/>
              </a:rPr>
              <a:t>Proactive Approach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Ensure accountability of each Team member,</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Recognize the potential for impacts on the schedule and on the budget,</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Anticipate actions required to maintain progress,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Assist the Architect and Contractors to prevent delays and claims.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prstClr val="black"/>
                </a:solidFill>
                <a:latin typeface="Century Gothic" panose="020B0502020202020204"/>
              </a:rPr>
              <a:t>Maintain relationships with manufacturers </a:t>
            </a: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0000"/>
                </a:solidFill>
                <a:effectLst/>
                <a:uLnTx/>
                <a:uFillTx/>
                <a:latin typeface="Century Gothic" panose="020B0502020202020204"/>
                <a:ea typeface="+mn-ea"/>
                <a:cs typeface="+mn-cs"/>
              </a:rPr>
              <a:t>Reduce the Burden of Construction on our Clients</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Reduces the burden on our Clients while keeping them fully informed</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Customized Reporting </a:t>
            </a:r>
          </a:p>
        </p:txBody>
      </p:sp>
    </p:spTree>
    <p:extLst>
      <p:ext uri="{BB962C8B-B14F-4D97-AF65-F5344CB8AC3E}">
        <p14:creationId xmlns:p14="http://schemas.microsoft.com/office/powerpoint/2010/main" val="3591167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7B08F7D-7C5E-4B96-9DED-7D27095D0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85322"/>
            <a:ext cx="2118404" cy="822276"/>
          </a:xfrm>
          <a:prstGeom prst="rect">
            <a:avLst/>
          </a:prstGeom>
        </p:spPr>
      </p:pic>
      <p:sp>
        <p:nvSpPr>
          <p:cNvPr id="23" name="TextBox 22">
            <a:extLst>
              <a:ext uri="{FF2B5EF4-FFF2-40B4-BE49-F238E27FC236}">
                <a16:creationId xmlns:a16="http://schemas.microsoft.com/office/drawing/2014/main" id="{B6993D4A-A73C-4965-89E2-1ACA55AF19C8}"/>
              </a:ext>
            </a:extLst>
          </p:cNvPr>
          <p:cNvSpPr txBox="1"/>
          <p:nvPr/>
        </p:nvSpPr>
        <p:spPr>
          <a:xfrm>
            <a:off x="43014" y="112516"/>
            <a:ext cx="5543594" cy="461665"/>
          </a:xfrm>
          <a:prstGeom prst="rect">
            <a:avLst/>
          </a:prstGeom>
          <a:noFill/>
        </p:spPr>
        <p:txBody>
          <a:bodyPr wrap="square" rtlCol="0">
            <a:spAutoFit/>
          </a:bodyPr>
          <a:lstStyle/>
          <a:p>
            <a:r>
              <a:rPr lang="en-US" sz="2400" b="1" dirty="0">
                <a:solidFill>
                  <a:srgbClr val="800000"/>
                </a:solidFill>
              </a:rPr>
              <a:t>SCHEDULE &amp; PHASING</a:t>
            </a:r>
          </a:p>
        </p:txBody>
      </p:sp>
      <p:sp>
        <p:nvSpPr>
          <p:cNvPr id="25" name="TextBox 24">
            <a:extLst>
              <a:ext uri="{FF2B5EF4-FFF2-40B4-BE49-F238E27FC236}">
                <a16:creationId xmlns:a16="http://schemas.microsoft.com/office/drawing/2014/main" id="{16142B23-80AC-4E36-8B2F-ACAEA96EE837}"/>
              </a:ext>
            </a:extLst>
          </p:cNvPr>
          <p:cNvSpPr txBox="1"/>
          <p:nvPr/>
        </p:nvSpPr>
        <p:spPr>
          <a:xfrm>
            <a:off x="176613" y="1232024"/>
            <a:ext cx="4967924" cy="4124206"/>
          </a:xfrm>
          <a:prstGeom prst="rect">
            <a:avLst/>
          </a:prstGeom>
          <a:noFill/>
        </p:spPr>
        <p:txBody>
          <a:bodyPr wrap="square" rtlCol="0">
            <a:spAutoFit/>
          </a:bodyPr>
          <a:lstStyle/>
          <a:p>
            <a:r>
              <a:rPr lang="en-US" sz="1600" b="1" dirty="0">
                <a:solidFill>
                  <a:srgbClr val="800000"/>
                </a:solidFill>
              </a:rPr>
              <a:t>Procurement</a:t>
            </a:r>
          </a:p>
          <a:p>
            <a:pPr marL="285750" indent="-285750">
              <a:buFont typeface="Arial" panose="020B0604020202020204" pitchFamily="34" charset="0"/>
              <a:buChar char="•"/>
            </a:pPr>
            <a:r>
              <a:rPr lang="en-US" sz="1400" b="1" dirty="0">
                <a:solidFill>
                  <a:schemeClr val="bg1"/>
                </a:solidFill>
              </a:rPr>
              <a:t>Switchgear				Min. 52 weeks</a:t>
            </a:r>
          </a:p>
          <a:p>
            <a:pPr marL="285750" indent="-285750">
              <a:buFont typeface="Arial" panose="020B0604020202020204" pitchFamily="34" charset="0"/>
              <a:buChar char="•"/>
            </a:pPr>
            <a:r>
              <a:rPr lang="en-US" sz="1400" b="1" dirty="0">
                <a:solidFill>
                  <a:schemeClr val="bg1"/>
                </a:solidFill>
              </a:rPr>
              <a:t>480V Panels				Min. 52 weeks</a:t>
            </a:r>
          </a:p>
          <a:p>
            <a:pPr marL="285750" indent="-285750">
              <a:buFont typeface="Arial" panose="020B0604020202020204" pitchFamily="34" charset="0"/>
              <a:buChar char="•"/>
            </a:pPr>
            <a:r>
              <a:rPr lang="en-US" sz="1400" b="1" dirty="0">
                <a:solidFill>
                  <a:schemeClr val="bg1"/>
                </a:solidFill>
              </a:rPr>
              <a:t>Transformers				18-24 weeks</a:t>
            </a:r>
          </a:p>
          <a:p>
            <a:pPr marL="285750" indent="-285750">
              <a:buFont typeface="Arial" panose="020B0604020202020204" pitchFamily="34" charset="0"/>
              <a:buChar char="•"/>
            </a:pPr>
            <a:r>
              <a:rPr lang="en-US" sz="1400" b="1" dirty="0">
                <a:solidFill>
                  <a:schemeClr val="bg1"/>
                </a:solidFill>
              </a:rPr>
              <a:t>Unit Ventilators (UV’s)		20 weeks +/-</a:t>
            </a:r>
          </a:p>
          <a:p>
            <a:pPr marL="285750" indent="-285750">
              <a:buFont typeface="Arial" panose="020B0604020202020204" pitchFamily="34" charset="0"/>
              <a:buChar char="•"/>
            </a:pPr>
            <a:r>
              <a:rPr lang="en-US" sz="1400" b="1" dirty="0">
                <a:solidFill>
                  <a:schemeClr val="bg1"/>
                </a:solidFill>
              </a:rPr>
              <a:t>Rooftop Units (RTU’s)		30 weeks +/-</a:t>
            </a:r>
          </a:p>
          <a:p>
            <a:endParaRPr lang="en-US" sz="1600" b="1" dirty="0">
              <a:solidFill>
                <a:srgbClr val="800000"/>
              </a:solidFill>
            </a:endParaRPr>
          </a:p>
          <a:p>
            <a:r>
              <a:rPr lang="en-US" sz="1600" b="1" dirty="0">
                <a:solidFill>
                  <a:srgbClr val="800000"/>
                </a:solidFill>
              </a:rPr>
              <a:t>Bidding Strategy</a:t>
            </a:r>
          </a:p>
          <a:p>
            <a:pPr marL="285750" indent="-285750">
              <a:buFont typeface="Arial" panose="020B0604020202020204" pitchFamily="34" charset="0"/>
              <a:buChar char="•"/>
            </a:pPr>
            <a:r>
              <a:rPr lang="en-US" sz="1400" b="1" dirty="0">
                <a:solidFill>
                  <a:schemeClr val="bg1"/>
                </a:solidFill>
              </a:rPr>
              <a:t>Package 1:  	Field Improvements, $4.5M </a:t>
            </a:r>
          </a:p>
          <a:p>
            <a:pPr lvl="3"/>
            <a:endParaRPr lang="en-US" sz="1200" b="1" dirty="0">
              <a:solidFill>
                <a:schemeClr val="bg1"/>
              </a:solidFill>
            </a:endParaRPr>
          </a:p>
          <a:p>
            <a:pPr marL="285750" indent="-285750">
              <a:buFont typeface="Arial" panose="020B0604020202020204" pitchFamily="34" charset="0"/>
              <a:buChar char="•"/>
            </a:pPr>
            <a:r>
              <a:rPr lang="en-US" sz="1400" b="1" dirty="0">
                <a:solidFill>
                  <a:schemeClr val="bg1"/>
                </a:solidFill>
              </a:rPr>
              <a:t>Package 2: 	HVAC Improvements, $5.5M </a:t>
            </a:r>
          </a:p>
          <a:p>
            <a:pPr lvl="3"/>
            <a:endParaRPr lang="en-US" sz="1200" b="1" dirty="0">
              <a:solidFill>
                <a:schemeClr val="bg1"/>
              </a:solidFill>
            </a:endParaRPr>
          </a:p>
          <a:p>
            <a:pPr marL="285750" indent="-285750">
              <a:buFont typeface="Arial" panose="020B0604020202020204" pitchFamily="34" charset="0"/>
              <a:buChar char="•"/>
            </a:pPr>
            <a:r>
              <a:rPr lang="en-US" sz="1400" b="1" dirty="0">
                <a:solidFill>
                  <a:schemeClr val="bg1"/>
                </a:solidFill>
              </a:rPr>
              <a:t>Package 3:  Additions &amp; Alterations, $16.1M </a:t>
            </a:r>
            <a:endParaRPr lang="en-US" sz="1200" b="1" dirty="0">
              <a:solidFill>
                <a:schemeClr val="bg1"/>
              </a:solidFill>
            </a:endParaRPr>
          </a:p>
          <a:p>
            <a:endParaRPr lang="en-US" sz="1600" b="1" dirty="0">
              <a:solidFill>
                <a:srgbClr val="800000"/>
              </a:solidFill>
            </a:endParaRPr>
          </a:p>
          <a:p>
            <a:r>
              <a:rPr lang="en-US" sz="1800" b="1" dirty="0">
                <a:solidFill>
                  <a:srgbClr val="800000"/>
                </a:solidFill>
              </a:rPr>
              <a:t>School Programs</a:t>
            </a:r>
          </a:p>
          <a:p>
            <a:pPr marL="285750" indent="-285750">
              <a:buFont typeface="Arial" panose="020B0604020202020204" pitchFamily="34" charset="0"/>
              <a:buChar char="•"/>
            </a:pPr>
            <a:r>
              <a:rPr lang="en-US" sz="1400" b="1" dirty="0">
                <a:solidFill>
                  <a:schemeClr val="bg1"/>
                </a:solidFill>
              </a:rPr>
              <a:t>Work that must be performed during the Summer vs. work that can take place during the school year</a:t>
            </a:r>
          </a:p>
          <a:p>
            <a:endParaRPr lang="en-US" sz="1600" b="1" dirty="0">
              <a:solidFill>
                <a:srgbClr val="800000"/>
              </a:solidFill>
            </a:endParaRPr>
          </a:p>
        </p:txBody>
      </p:sp>
      <p:graphicFrame>
        <p:nvGraphicFramePr>
          <p:cNvPr id="8" name="Diagram 7">
            <a:extLst>
              <a:ext uri="{FF2B5EF4-FFF2-40B4-BE49-F238E27FC236}">
                <a16:creationId xmlns:a16="http://schemas.microsoft.com/office/drawing/2014/main" id="{8AFCDB10-F408-BFD9-0B2F-71A62F31A7FD}"/>
              </a:ext>
            </a:extLst>
          </p:cNvPr>
          <p:cNvGraphicFramePr/>
          <p:nvPr>
            <p:extLst>
              <p:ext uri="{D42A27DB-BD31-4B8C-83A1-F6EECF244321}">
                <p14:modId xmlns:p14="http://schemas.microsoft.com/office/powerpoint/2010/main" val="3654466857"/>
              </p:ext>
            </p:extLst>
          </p:nvPr>
        </p:nvGraphicFramePr>
        <p:xfrm>
          <a:off x="4803354" y="1038840"/>
          <a:ext cx="7799943" cy="43173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73313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7B08F7D-7C5E-4B96-9DED-7D27095D0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85322"/>
            <a:ext cx="2118404" cy="822276"/>
          </a:xfrm>
          <a:prstGeom prst="rect">
            <a:avLst/>
          </a:prstGeom>
        </p:spPr>
      </p:pic>
      <p:sp>
        <p:nvSpPr>
          <p:cNvPr id="23" name="TextBox 22">
            <a:extLst>
              <a:ext uri="{FF2B5EF4-FFF2-40B4-BE49-F238E27FC236}">
                <a16:creationId xmlns:a16="http://schemas.microsoft.com/office/drawing/2014/main" id="{B6993D4A-A73C-4965-89E2-1ACA55AF19C8}"/>
              </a:ext>
            </a:extLst>
          </p:cNvPr>
          <p:cNvSpPr txBox="1"/>
          <p:nvPr/>
        </p:nvSpPr>
        <p:spPr>
          <a:xfrm>
            <a:off x="43014" y="112516"/>
            <a:ext cx="5543594" cy="461665"/>
          </a:xfrm>
          <a:prstGeom prst="rect">
            <a:avLst/>
          </a:prstGeom>
          <a:noFill/>
        </p:spPr>
        <p:txBody>
          <a:bodyPr wrap="square" rtlCol="0">
            <a:spAutoFit/>
          </a:bodyPr>
          <a:lstStyle/>
          <a:p>
            <a:r>
              <a:rPr lang="en-US" sz="2400" b="1" dirty="0">
                <a:solidFill>
                  <a:srgbClr val="800000"/>
                </a:solidFill>
              </a:rPr>
              <a:t>STAGING &amp; LOGISTICS</a:t>
            </a:r>
          </a:p>
        </p:txBody>
      </p:sp>
      <p:pic>
        <p:nvPicPr>
          <p:cNvPr id="12" name="Picture 11" descr="Diagram, map&#10;&#10;Description automatically generated">
            <a:extLst>
              <a:ext uri="{FF2B5EF4-FFF2-40B4-BE49-F238E27FC236}">
                <a16:creationId xmlns:a16="http://schemas.microsoft.com/office/drawing/2014/main" id="{50090B30-79F8-D75A-8002-C9EC9ADE6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151" y="760160"/>
            <a:ext cx="8945697" cy="5225162"/>
          </a:xfrm>
          <a:prstGeom prst="rect">
            <a:avLst/>
          </a:prstGeom>
        </p:spPr>
      </p:pic>
    </p:spTree>
    <p:extLst>
      <p:ext uri="{BB962C8B-B14F-4D97-AF65-F5344CB8AC3E}">
        <p14:creationId xmlns:p14="http://schemas.microsoft.com/office/powerpoint/2010/main" val="2867968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7B08F7D-7C5E-4B96-9DED-7D27095D0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85322"/>
            <a:ext cx="2118404" cy="822276"/>
          </a:xfrm>
          <a:prstGeom prst="rect">
            <a:avLst/>
          </a:prstGeom>
        </p:spPr>
      </p:pic>
      <p:sp>
        <p:nvSpPr>
          <p:cNvPr id="23" name="TextBox 22">
            <a:extLst>
              <a:ext uri="{FF2B5EF4-FFF2-40B4-BE49-F238E27FC236}">
                <a16:creationId xmlns:a16="http://schemas.microsoft.com/office/drawing/2014/main" id="{B6993D4A-A73C-4965-89E2-1ACA55AF19C8}"/>
              </a:ext>
            </a:extLst>
          </p:cNvPr>
          <p:cNvSpPr txBox="1"/>
          <p:nvPr/>
        </p:nvSpPr>
        <p:spPr>
          <a:xfrm>
            <a:off x="43014" y="112516"/>
            <a:ext cx="5543594" cy="461665"/>
          </a:xfrm>
          <a:prstGeom prst="rect">
            <a:avLst/>
          </a:prstGeom>
          <a:noFill/>
        </p:spPr>
        <p:txBody>
          <a:bodyPr wrap="square" rtlCol="0">
            <a:spAutoFit/>
          </a:bodyPr>
          <a:lstStyle/>
          <a:p>
            <a:r>
              <a:rPr lang="en-US" sz="2400" b="1" dirty="0">
                <a:solidFill>
                  <a:srgbClr val="800000"/>
                </a:solidFill>
              </a:rPr>
              <a:t>STAGING &amp; LOGISTICS</a:t>
            </a:r>
          </a:p>
        </p:txBody>
      </p:sp>
      <p:pic>
        <p:nvPicPr>
          <p:cNvPr id="12" name="Picture 11">
            <a:extLst>
              <a:ext uri="{FF2B5EF4-FFF2-40B4-BE49-F238E27FC236}">
                <a16:creationId xmlns:a16="http://schemas.microsoft.com/office/drawing/2014/main" id="{50090B30-79F8-D75A-8002-C9EC9ADE6FD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34176" y="816419"/>
            <a:ext cx="4307951" cy="5225162"/>
          </a:xfrm>
          <a:prstGeom prst="rect">
            <a:avLst/>
          </a:prstGeom>
          <a:ln w="12700">
            <a:solidFill>
              <a:schemeClr val="bg1"/>
            </a:solidFill>
          </a:ln>
        </p:spPr>
      </p:pic>
      <p:pic>
        <p:nvPicPr>
          <p:cNvPr id="2" name="Picture 1">
            <a:extLst>
              <a:ext uri="{FF2B5EF4-FFF2-40B4-BE49-F238E27FC236}">
                <a16:creationId xmlns:a16="http://schemas.microsoft.com/office/drawing/2014/main" id="{3286D865-00EB-7A35-79B2-F40509F4153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720579" y="816419"/>
            <a:ext cx="7337245" cy="3616835"/>
          </a:xfrm>
          <a:prstGeom prst="rect">
            <a:avLst/>
          </a:prstGeom>
          <a:ln w="12700">
            <a:solidFill>
              <a:schemeClr val="bg1"/>
            </a:solidFill>
          </a:ln>
        </p:spPr>
      </p:pic>
    </p:spTree>
    <p:extLst>
      <p:ext uri="{BB962C8B-B14F-4D97-AF65-F5344CB8AC3E}">
        <p14:creationId xmlns:p14="http://schemas.microsoft.com/office/powerpoint/2010/main" val="640156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6" name="TextBox 5"/>
          <p:cNvSpPr txBox="1"/>
          <p:nvPr/>
        </p:nvSpPr>
        <p:spPr>
          <a:xfrm>
            <a:off x="384067" y="384800"/>
            <a:ext cx="511229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Communications &amp; Reporting</a:t>
            </a:r>
          </a:p>
        </p:txBody>
      </p:sp>
      <p:sp>
        <p:nvSpPr>
          <p:cNvPr id="8" name="TextBox 7"/>
          <p:cNvSpPr txBox="1"/>
          <p:nvPr/>
        </p:nvSpPr>
        <p:spPr>
          <a:xfrm>
            <a:off x="384067" y="1050134"/>
            <a:ext cx="11308824"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Goal: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Establish stringent protocols that will ensure </a:t>
            </a:r>
            <a:r>
              <a:rPr lang="en-US" sz="1400" b="1" dirty="0">
                <a:solidFill>
                  <a:prstClr val="black"/>
                </a:solidFill>
                <a:latin typeface="Century Gothic" panose="020B0502020202020204"/>
              </a:rPr>
              <a:t>the </a:t>
            </a: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flow of factual information for effective management </a:t>
            </a:r>
          </a:p>
        </p:txBody>
      </p:sp>
      <p:sp>
        <p:nvSpPr>
          <p:cNvPr id="9" name="TextBox 8"/>
          <p:cNvSpPr txBox="1"/>
          <p:nvPr/>
        </p:nvSpPr>
        <p:spPr>
          <a:xfrm>
            <a:off x="384067" y="1736229"/>
            <a:ext cx="5705408" cy="42473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Communication with the Contractor:</a:t>
            </a:r>
          </a:p>
          <a:p>
            <a:pPr marL="285744" indent="-285744" defTabSz="914400">
              <a:buFont typeface="Arial" panose="020B0604020202020204" pitchFamily="34" charset="0"/>
              <a:buChar char="•"/>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Legacy funnels information to the Owner</a:t>
            </a:r>
          </a:p>
          <a:p>
            <a:pPr marL="285744" indent="-285744" defTabSz="914400">
              <a:buFont typeface="Arial" panose="020B0604020202020204" pitchFamily="34" charset="0"/>
              <a:buChar char="•"/>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Coordination between the District, Architect, and Contractor</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Establish the Owner’s Primary Points of Contact </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Reporting to the Board by Legacy:</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Progress on the job</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Schedule</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prstClr val="black"/>
                </a:solidFill>
                <a:latin typeface="Century Gothic" panose="020B0502020202020204"/>
              </a:rPr>
              <a:t>(Potential) Impacts</a:t>
            </a: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Budget</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prstClr val="black"/>
                </a:solidFill>
                <a:latin typeface="Century Gothic" panose="020B0502020202020204"/>
              </a:rPr>
              <a:t>Photos</a:t>
            </a: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00000"/>
                </a:solidFill>
                <a:effectLst/>
                <a:uLnTx/>
                <a:uFillTx/>
                <a:latin typeface="Century Gothic" panose="020B0502020202020204"/>
                <a:ea typeface="+mn-ea"/>
                <a:cs typeface="+mn-cs"/>
              </a:rPr>
              <a:t>Reporting to the Public:</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Recommend a page on District website</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Legacy will provide reports and photos to be uploaded</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rPr>
              <a:t>Updated regularly – monthly or twice per month</a:t>
            </a: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prstClr val="black"/>
                </a:solidFill>
                <a:latin typeface="Century Gothic" panose="020B0502020202020204"/>
              </a:rPr>
              <a:t>Attend public meetings</a:t>
            </a: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44" marR="0" lvl="0" indent="-2857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graphicFrame>
        <p:nvGraphicFramePr>
          <p:cNvPr id="12" name="Diagram 11"/>
          <p:cNvGraphicFramePr/>
          <p:nvPr/>
        </p:nvGraphicFramePr>
        <p:xfrm>
          <a:off x="7172673" y="1967378"/>
          <a:ext cx="4592955" cy="3847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a:extLst>
              <a:ext uri="{FF2B5EF4-FFF2-40B4-BE49-F238E27FC236}">
                <a16:creationId xmlns:a16="http://schemas.microsoft.com/office/drawing/2014/main" id="{E9ABC122-C2A3-4D2D-BB54-F722DC0887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813840"/>
            <a:ext cx="2690037" cy="1044160"/>
          </a:xfrm>
          <a:prstGeom prst="rect">
            <a:avLst/>
          </a:prstGeom>
        </p:spPr>
      </p:pic>
      <p:cxnSp>
        <p:nvCxnSpPr>
          <p:cNvPr id="3" name="Straight Connector 2">
            <a:extLst>
              <a:ext uri="{FF2B5EF4-FFF2-40B4-BE49-F238E27FC236}">
                <a16:creationId xmlns:a16="http://schemas.microsoft.com/office/drawing/2014/main" id="{E3A9346C-1415-F75A-3E62-BE9634F7E10A}"/>
              </a:ext>
            </a:extLst>
          </p:cNvPr>
          <p:cNvCxnSpPr>
            <a:cxnSpLocks/>
          </p:cNvCxnSpPr>
          <p:nvPr/>
        </p:nvCxnSpPr>
        <p:spPr>
          <a:xfrm flipV="1">
            <a:off x="8328752" y="3216925"/>
            <a:ext cx="727113" cy="1277957"/>
          </a:xfrm>
          <a:prstGeom prst="line">
            <a:avLst/>
          </a:prstGeom>
        </p:spPr>
        <p:style>
          <a:lnRef idx="2">
            <a:schemeClr val="dk1"/>
          </a:lnRef>
          <a:fillRef idx="0">
            <a:schemeClr val="dk1"/>
          </a:fillRef>
          <a:effectRef idx="1">
            <a:schemeClr val="dk1"/>
          </a:effectRef>
          <a:fontRef idx="minor">
            <a:schemeClr val="tx1"/>
          </a:fontRef>
        </p:style>
      </p:cxnSp>
      <p:sp>
        <p:nvSpPr>
          <p:cNvPr id="10" name="Oval 9">
            <a:extLst>
              <a:ext uri="{FF2B5EF4-FFF2-40B4-BE49-F238E27FC236}">
                <a16:creationId xmlns:a16="http://schemas.microsoft.com/office/drawing/2014/main" id="{78847E69-3000-DA74-1632-15EF107F370B}"/>
              </a:ext>
            </a:extLst>
          </p:cNvPr>
          <p:cNvSpPr/>
          <p:nvPr/>
        </p:nvSpPr>
        <p:spPr>
          <a:xfrm>
            <a:off x="10684054" y="1967378"/>
            <a:ext cx="1287314" cy="129999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EE36413-6F36-3501-7E16-B13A53D4CA9E}"/>
              </a:ext>
            </a:extLst>
          </p:cNvPr>
          <p:cNvSpPr txBox="1"/>
          <p:nvPr/>
        </p:nvSpPr>
        <p:spPr>
          <a:xfrm>
            <a:off x="10999818" y="2463484"/>
            <a:ext cx="765810" cy="307777"/>
          </a:xfrm>
          <a:prstGeom prst="rect">
            <a:avLst/>
          </a:prstGeom>
          <a:noFill/>
        </p:spPr>
        <p:txBody>
          <a:bodyPr wrap="square" rtlCol="0">
            <a:spAutoFit/>
          </a:bodyPr>
          <a:lstStyle/>
          <a:p>
            <a:r>
              <a:rPr lang="en-US" sz="1400" b="1" dirty="0">
                <a:solidFill>
                  <a:srgbClr val="800000"/>
                </a:solidFill>
              </a:rPr>
              <a:t>Public</a:t>
            </a:r>
          </a:p>
        </p:txBody>
      </p:sp>
      <p:cxnSp>
        <p:nvCxnSpPr>
          <p:cNvPr id="14" name="Straight Connector 13">
            <a:extLst>
              <a:ext uri="{FF2B5EF4-FFF2-40B4-BE49-F238E27FC236}">
                <a16:creationId xmlns:a16="http://schemas.microsoft.com/office/drawing/2014/main" id="{538F3AFE-1032-3363-3BFE-5DD97EB6FB81}"/>
              </a:ext>
            </a:extLst>
          </p:cNvPr>
          <p:cNvCxnSpPr>
            <a:cxnSpLocks/>
          </p:cNvCxnSpPr>
          <p:nvPr/>
        </p:nvCxnSpPr>
        <p:spPr>
          <a:xfrm>
            <a:off x="10184130" y="2617372"/>
            <a:ext cx="400050" cy="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a:extLst>
              <a:ext uri="{FF2B5EF4-FFF2-40B4-BE49-F238E27FC236}">
                <a16:creationId xmlns:a16="http://schemas.microsoft.com/office/drawing/2014/main" id="{BA2F054A-82C5-392E-D800-F0921CF8E3AC}"/>
              </a:ext>
            </a:extLst>
          </p:cNvPr>
          <p:cNvCxnSpPr>
            <a:cxnSpLocks/>
          </p:cNvCxnSpPr>
          <p:nvPr/>
        </p:nvCxnSpPr>
        <p:spPr>
          <a:xfrm>
            <a:off x="8743950" y="5175606"/>
            <a:ext cx="144018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64828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sp>
        <p:nvSpPr>
          <p:cNvPr id="6" name="TextBox 5"/>
          <p:cNvSpPr txBox="1"/>
          <p:nvPr/>
        </p:nvSpPr>
        <p:spPr>
          <a:xfrm>
            <a:off x="384067" y="384800"/>
            <a:ext cx="41793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Reporting – Daily Report</a:t>
            </a:r>
          </a:p>
        </p:txBody>
      </p:sp>
      <p:pic>
        <p:nvPicPr>
          <p:cNvPr id="5" name="Picture 4" descr="Graphical user interface, website&#10;&#10;Description automatically generated">
            <a:extLst>
              <a:ext uri="{FF2B5EF4-FFF2-40B4-BE49-F238E27FC236}">
                <a16:creationId xmlns:a16="http://schemas.microsoft.com/office/drawing/2014/main" id="{6677CFE3-D95A-4CCA-8840-B231D62F74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227" y="837490"/>
            <a:ext cx="3907980" cy="5530259"/>
          </a:xfrm>
          <a:prstGeom prst="rect">
            <a:avLst/>
          </a:prstGeom>
          <a:ln>
            <a:solidFill>
              <a:schemeClr val="dk1">
                <a:hueMod val="94000"/>
              </a:schemeClr>
            </a:solidFill>
          </a:ln>
        </p:spPr>
      </p:pic>
      <p:pic>
        <p:nvPicPr>
          <p:cNvPr id="7" name="Picture 6">
            <a:extLst>
              <a:ext uri="{FF2B5EF4-FFF2-40B4-BE49-F238E27FC236}">
                <a16:creationId xmlns:a16="http://schemas.microsoft.com/office/drawing/2014/main" id="{C00A6ED2-D2A4-1CBF-E8C1-E228D564D84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192120" y="828607"/>
            <a:ext cx="3914328" cy="5539143"/>
          </a:xfrm>
          <a:prstGeom prst="rect">
            <a:avLst/>
          </a:prstGeom>
          <a:ln>
            <a:solidFill>
              <a:schemeClr val="dk1">
                <a:hueMod val="94000"/>
              </a:schemeClr>
            </a:solidFill>
          </a:ln>
        </p:spPr>
      </p:pic>
      <p:pic>
        <p:nvPicPr>
          <p:cNvPr id="15" name="Picture 14">
            <a:extLst>
              <a:ext uri="{FF2B5EF4-FFF2-40B4-BE49-F238E27FC236}">
                <a16:creationId xmlns:a16="http://schemas.microsoft.com/office/drawing/2014/main" id="{3283D918-F328-3080-8EA6-1812A2D06F4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92632" y="828607"/>
            <a:ext cx="3914328" cy="5539142"/>
          </a:xfrm>
          <a:prstGeom prst="rect">
            <a:avLst/>
          </a:prstGeom>
          <a:ln>
            <a:solidFill>
              <a:schemeClr val="dk1">
                <a:hueMod val="94000"/>
              </a:schemeClr>
            </a:solidFill>
          </a:ln>
        </p:spPr>
      </p:pic>
    </p:spTree>
    <p:extLst>
      <p:ext uri="{BB962C8B-B14F-4D97-AF65-F5344CB8AC3E}">
        <p14:creationId xmlns:p14="http://schemas.microsoft.com/office/powerpoint/2010/main" val="4017727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25000">
              <a:srgbClr val="A07D44"/>
            </a:gs>
            <a:gs pos="91000">
              <a:schemeClr val="tx1"/>
            </a:gs>
          </a:gsLst>
          <a:lin ang="6120000" scaled="1"/>
        </a:gradFill>
        <a:effectLst/>
      </p:bgPr>
    </p:bg>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4B4A8057-77C4-776A-BF38-C76F91137FD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63469" y="846465"/>
            <a:ext cx="3044090" cy="3939411"/>
          </a:xfrm>
          <a:prstGeom prst="rect">
            <a:avLst/>
          </a:prstGeom>
          <a:ln>
            <a:solidFill>
              <a:schemeClr val="dk1">
                <a:hueMod val="94000"/>
              </a:schemeClr>
            </a:solidFill>
          </a:ln>
        </p:spPr>
      </p:pic>
      <p:sp>
        <p:nvSpPr>
          <p:cNvPr id="6" name="TextBox 5"/>
          <p:cNvSpPr txBox="1"/>
          <p:nvPr/>
        </p:nvSpPr>
        <p:spPr>
          <a:xfrm>
            <a:off x="384067" y="384800"/>
            <a:ext cx="55675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800000"/>
                </a:solidFill>
                <a:effectLst/>
                <a:uLnTx/>
                <a:uFillTx/>
                <a:latin typeface="Century Gothic" panose="020B0502020202020204"/>
                <a:ea typeface="+mn-ea"/>
                <a:cs typeface="+mn-cs"/>
              </a:rPr>
              <a:t>Reporting – semi-monthly report</a:t>
            </a:r>
          </a:p>
        </p:txBody>
      </p:sp>
      <p:pic>
        <p:nvPicPr>
          <p:cNvPr id="5" name="Picture 4">
            <a:extLst>
              <a:ext uri="{FF2B5EF4-FFF2-40B4-BE49-F238E27FC236}">
                <a16:creationId xmlns:a16="http://schemas.microsoft.com/office/drawing/2014/main" id="{6677CFE3-D95A-4CCA-8840-B231D62F74B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59683" y="846465"/>
            <a:ext cx="4335808" cy="5611046"/>
          </a:xfrm>
          <a:prstGeom prst="rect">
            <a:avLst/>
          </a:prstGeom>
          <a:ln>
            <a:solidFill>
              <a:schemeClr val="dk1">
                <a:hueMod val="94000"/>
              </a:schemeClr>
            </a:solidFill>
          </a:ln>
        </p:spPr>
      </p:pic>
      <p:pic>
        <p:nvPicPr>
          <p:cNvPr id="3" name="Picture 2">
            <a:extLst>
              <a:ext uri="{FF2B5EF4-FFF2-40B4-BE49-F238E27FC236}">
                <a16:creationId xmlns:a16="http://schemas.microsoft.com/office/drawing/2014/main" id="{D266B4B2-26F2-AE73-0708-4CE32DD7E1A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718339" y="846465"/>
            <a:ext cx="3044091" cy="3939411"/>
          </a:xfrm>
          <a:prstGeom prst="rect">
            <a:avLst/>
          </a:prstGeom>
          <a:ln>
            <a:solidFill>
              <a:schemeClr val="dk1">
                <a:hueMod val="94000"/>
              </a:schemeClr>
            </a:solidFill>
          </a:ln>
        </p:spPr>
      </p:pic>
      <p:pic>
        <p:nvPicPr>
          <p:cNvPr id="20" name="Picture 19">
            <a:extLst>
              <a:ext uri="{FF2B5EF4-FFF2-40B4-BE49-F238E27FC236}">
                <a16:creationId xmlns:a16="http://schemas.microsoft.com/office/drawing/2014/main" id="{06B5DFDB-1D83-CE90-D230-F89C21E3607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061021" y="1789151"/>
            <a:ext cx="3044091" cy="3939411"/>
          </a:xfrm>
          <a:prstGeom prst="rect">
            <a:avLst/>
          </a:prstGeom>
          <a:ln>
            <a:solidFill>
              <a:schemeClr val="dk1">
                <a:hueMod val="94000"/>
              </a:schemeClr>
            </a:solidFill>
          </a:ln>
        </p:spPr>
      </p:pic>
      <p:pic>
        <p:nvPicPr>
          <p:cNvPr id="21" name="Picture 20">
            <a:extLst>
              <a:ext uri="{FF2B5EF4-FFF2-40B4-BE49-F238E27FC236}">
                <a16:creationId xmlns:a16="http://schemas.microsoft.com/office/drawing/2014/main" id="{93B9EB72-0503-09FE-6395-C100FD66487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555337" y="2639285"/>
            <a:ext cx="3044091" cy="3939411"/>
          </a:xfrm>
          <a:prstGeom prst="rect">
            <a:avLst/>
          </a:prstGeom>
          <a:ln>
            <a:solidFill>
              <a:schemeClr val="dk1">
                <a:hueMod val="94000"/>
              </a:schemeClr>
            </a:solidFill>
          </a:ln>
        </p:spPr>
      </p:pic>
      <p:pic>
        <p:nvPicPr>
          <p:cNvPr id="37" name="Picture 36">
            <a:extLst>
              <a:ext uri="{FF2B5EF4-FFF2-40B4-BE49-F238E27FC236}">
                <a16:creationId xmlns:a16="http://schemas.microsoft.com/office/drawing/2014/main" id="{F514FD59-FC00-1C44-9936-6AB64186234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8726707" y="1789151"/>
            <a:ext cx="3044090" cy="3939411"/>
          </a:xfrm>
          <a:prstGeom prst="rect">
            <a:avLst/>
          </a:prstGeom>
          <a:ln>
            <a:solidFill>
              <a:schemeClr val="dk1">
                <a:hueMod val="94000"/>
              </a:schemeClr>
            </a:solidFill>
          </a:ln>
        </p:spPr>
      </p:pic>
      <p:pic>
        <p:nvPicPr>
          <p:cNvPr id="38" name="Picture 37">
            <a:extLst>
              <a:ext uri="{FF2B5EF4-FFF2-40B4-BE49-F238E27FC236}">
                <a16:creationId xmlns:a16="http://schemas.microsoft.com/office/drawing/2014/main" id="{A364B0B0-BFAF-AED6-5B25-844C418FC88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9093744" y="2639285"/>
            <a:ext cx="3044090" cy="3939411"/>
          </a:xfrm>
          <a:prstGeom prst="rect">
            <a:avLst/>
          </a:prstGeom>
          <a:ln>
            <a:solidFill>
              <a:schemeClr val="dk1">
                <a:hueMod val="94000"/>
              </a:schemeClr>
            </a:solidFill>
          </a:ln>
        </p:spPr>
      </p:pic>
    </p:spTree>
    <p:extLst>
      <p:ext uri="{BB962C8B-B14F-4D97-AF65-F5344CB8AC3E}">
        <p14:creationId xmlns:p14="http://schemas.microsoft.com/office/powerpoint/2010/main" val="1255294572"/>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10529</TotalTime>
  <Words>874</Words>
  <Application>Microsoft Office PowerPoint</Application>
  <PresentationFormat>Widescreen</PresentationFormat>
  <Paragraphs>179</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Meade</dc:creator>
  <cp:lastModifiedBy>Michele Meade</cp:lastModifiedBy>
  <cp:revision>185</cp:revision>
  <cp:lastPrinted>2023-01-31T14:31:28Z</cp:lastPrinted>
  <dcterms:created xsi:type="dcterms:W3CDTF">2017-03-16T15:05:20Z</dcterms:created>
  <dcterms:modified xsi:type="dcterms:W3CDTF">2023-01-31T14:54:02Z</dcterms:modified>
</cp:coreProperties>
</file>