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3" r:id="rId4"/>
  </p:sldMasterIdLst>
  <p:notesMasterIdLst>
    <p:notesMasterId r:id="rId18"/>
  </p:notesMasterIdLst>
  <p:handoutMasterIdLst>
    <p:handoutMasterId r:id="rId19"/>
  </p:handoutMasterIdLst>
  <p:sldIdLst>
    <p:sldId id="423" r:id="rId5"/>
    <p:sldId id="257" r:id="rId6"/>
    <p:sldId id="258" r:id="rId7"/>
    <p:sldId id="424" r:id="rId8"/>
    <p:sldId id="412" r:id="rId9"/>
    <p:sldId id="417" r:id="rId10"/>
    <p:sldId id="426" r:id="rId11"/>
    <p:sldId id="415" r:id="rId12"/>
    <p:sldId id="421" r:id="rId13"/>
    <p:sldId id="425" r:id="rId14"/>
    <p:sldId id="408" r:id="rId15"/>
    <p:sldId id="275" r:id="rId16"/>
    <p:sldId id="269" r:id="rId1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" userDrawn="1">
          <p15:clr>
            <a:srgbClr val="A4A3A4"/>
          </p15:clr>
        </p15:guide>
        <p15:guide id="2" pos="1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e Kendall" initials="CK" lastIdx="12" clrIdx="0">
    <p:extLst>
      <p:ext uri="{19B8F6BF-5375-455C-9EA6-DF929625EA0E}">
        <p15:presenceInfo xmlns:p15="http://schemas.microsoft.com/office/powerpoint/2012/main" userId="S::caroline.kendall@anseradvisory.com::aaf988e3-4adb-487b-a411-126f8e144e95" providerId="AD"/>
      </p:ext>
    </p:extLst>
  </p:cmAuthor>
  <p:cmAuthor id="2" name="Tom O'Neil" initials="TO" lastIdx="7" clrIdx="1">
    <p:extLst>
      <p:ext uri="{19B8F6BF-5375-455C-9EA6-DF929625EA0E}">
        <p15:presenceInfo xmlns:p15="http://schemas.microsoft.com/office/powerpoint/2012/main" userId="Tom O'Neil" providerId="None"/>
      </p:ext>
    </p:extLst>
  </p:cmAuthor>
  <p:cmAuthor id="3" name="Margaret Wood" initials="MW" lastIdx="32" clrIdx="2">
    <p:extLst>
      <p:ext uri="{19B8F6BF-5375-455C-9EA6-DF929625EA0E}">
        <p15:presenceInfo xmlns:p15="http://schemas.microsoft.com/office/powerpoint/2012/main" userId="S::margaret.wood@anseradvisory.com::79c5986e-2ab2-48fa-bf78-c6123f64011a" providerId="AD"/>
      </p:ext>
    </p:extLst>
  </p:cmAuthor>
  <p:cmAuthor id="4" name="Caroline Kendall" initials="CK [2]" lastIdx="9" clrIdx="3">
    <p:extLst>
      <p:ext uri="{19B8F6BF-5375-455C-9EA6-DF929625EA0E}">
        <p15:presenceInfo xmlns:p15="http://schemas.microsoft.com/office/powerpoint/2012/main" userId="Caroline Kendall" providerId="None"/>
      </p:ext>
    </p:extLst>
  </p:cmAuthor>
  <p:cmAuthor id="5" name="Kayla Snider" initials="KS" lastIdx="45" clrIdx="4">
    <p:extLst>
      <p:ext uri="{19B8F6BF-5375-455C-9EA6-DF929625EA0E}">
        <p15:presenceInfo xmlns:p15="http://schemas.microsoft.com/office/powerpoint/2012/main" userId="S::kayla.snider@anseradvisory.com::f46ed26b-2591-439b-a984-ff032454b4f4" providerId="AD"/>
      </p:ext>
    </p:extLst>
  </p:cmAuthor>
  <p:cmAuthor id="6" name="Deborah Marai" initials="DM" lastIdx="1" clrIdx="5">
    <p:extLst>
      <p:ext uri="{19B8F6BF-5375-455C-9EA6-DF929625EA0E}">
        <p15:presenceInfo xmlns:p15="http://schemas.microsoft.com/office/powerpoint/2012/main" userId="S::deborah.marai@anseradvisory.com::2afe983f-42bb-4b0a-befb-cc40023b33a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D5C4"/>
    <a:srgbClr val="002C5E"/>
    <a:srgbClr val="C59D09"/>
    <a:srgbClr val="1F9988"/>
    <a:srgbClr val="000000"/>
    <a:srgbClr val="B6F0E8"/>
    <a:srgbClr val="FFFFFF"/>
    <a:srgbClr val="FCAC19"/>
    <a:srgbClr val="FFC409"/>
    <a:srgbClr val="50DC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8" autoAdjust="0"/>
    <p:restoredTop sz="90717" autoAdjust="0"/>
  </p:normalViewPr>
  <p:slideViewPr>
    <p:cSldViewPr snapToGrid="0">
      <p:cViewPr varScale="1">
        <p:scale>
          <a:sx n="103" d="100"/>
          <a:sy n="103" d="100"/>
        </p:scale>
        <p:origin x="792" y="114"/>
      </p:cViewPr>
      <p:guideLst>
        <p:guide orient="horz" pos="840"/>
        <p:guide pos="1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2417" y="40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FAA288-AD06-4198-903D-C7560897B9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7A32FD-9A65-46C3-9744-C192902739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A3DECD1-E248-417A-99C1-A6E436519A18}" type="datetimeFigureOut">
              <a:rPr lang="en-US" smtClean="0"/>
              <a:t>1/31/2023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378B4F-1C9E-451C-B372-423EFDF4704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B61A4-0462-434B-BEB2-D92306843A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694EECA-5371-46B6-A3D1-FB4B7F5C15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846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C643E8C-5045-C846-B998-45936915BD5F}" type="datetimeFigureOut">
              <a:rPr lang="en-US" smtClean="0"/>
              <a:t>1/31/2023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169AC97-CD54-9340-B9E0-75AD9F29C0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142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9AC97-CD54-9340-B9E0-75AD9F29C0D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900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>
              <a:solidFill>
                <a:srgbClr val="064369"/>
              </a:solidFill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9AC97-CD54-9340-B9E0-75AD9F29C0D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58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9AC97-CD54-9340-B9E0-75AD9F29C0D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424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 you are, what your credentials/background/years of experience, recent similar projects, strengths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9AC97-CD54-9340-B9E0-75AD9F29C0D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459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Outward vs inward facing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9AC97-CD54-9340-B9E0-75AD9F29C0D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491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9AC97-CD54-9340-B9E0-75AD9F29C0D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253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9AC97-CD54-9340-B9E0-75AD9F29C0D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603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9AC97-CD54-9340-B9E0-75AD9F29C0D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084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9AC97-CD54-9340-B9E0-75AD9F29C0D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595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9AC97-CD54-9340-B9E0-75AD9F29C0D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641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9AC97-CD54-9340-B9E0-75AD9F29C0D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037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Fort River and Wildwood Elementary Schools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288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Fort River and Wildwood Elementary Schools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5099-642C-044D-934D-C56C7746F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796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Fort River and Wildwood Elementary Schools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5099-642C-044D-934D-C56C7746F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545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D7CB0534-43EA-8F46-9525-16E1321FCB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rgbClr val="50DCC7">
                <a:tint val="45000"/>
                <a:satMod val="400000"/>
              </a:srgbClr>
            </a:duotone>
            <a:alphaModFix amt="9000"/>
          </a:blip>
          <a:stretch>
            <a:fillRect/>
          </a:stretch>
        </p:blipFill>
        <p:spPr>
          <a:xfrm>
            <a:off x="0" y="-2503856"/>
            <a:ext cx="12192000" cy="105783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A5350A-CE6F-124E-A9E9-31DC3D0FCE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83807" y="451285"/>
            <a:ext cx="1903392" cy="58565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D57B257-8757-DD4D-91EF-537471C9D040}"/>
              </a:ext>
            </a:extLst>
          </p:cNvPr>
          <p:cNvSpPr txBox="1"/>
          <p:nvPr userDrawn="1"/>
        </p:nvSpPr>
        <p:spPr>
          <a:xfrm>
            <a:off x="5813612" y="6459637"/>
            <a:ext cx="6133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cap="all" spc="500" dirty="0">
                <a:solidFill>
                  <a:srgbClr val="064369"/>
                </a:solidFill>
                <a:latin typeface="Calibri" panose="020F0502020204030204" pitchFamily="34" charset="0"/>
              </a:rPr>
              <a:t>Global Learning Charter Public School</a:t>
            </a:r>
          </a:p>
        </p:txBody>
      </p:sp>
    </p:spTree>
    <p:extLst>
      <p:ext uri="{BB962C8B-B14F-4D97-AF65-F5344CB8AC3E}">
        <p14:creationId xmlns:p14="http://schemas.microsoft.com/office/powerpoint/2010/main" val="2796748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36" userDrawn="1">
          <p15:clr>
            <a:srgbClr val="FBAE40"/>
          </p15:clr>
        </p15:guide>
        <p15:guide id="2" pos="748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9D80DD7C-C547-8645-83A9-049BF5D6B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5000"/>
          </a:blip>
          <a:stretch>
            <a:fillRect/>
          </a:stretch>
        </p:blipFill>
        <p:spPr>
          <a:xfrm>
            <a:off x="0" y="1448396"/>
            <a:ext cx="6331352" cy="540960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51803E9-72D1-7B46-ADEC-D2820A2F73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83807" y="451285"/>
            <a:ext cx="1903392" cy="5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101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9607EC-CF99-4EF9-BB23-EBEC5889A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844E-0D5D-4D4F-9C0D-628AD3398D5F}" type="datetimeFigureOut">
              <a:rPr lang="en-US" smtClean="0"/>
              <a:t>1/31/2023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3AA5FE-7090-48A4-BF3C-7C22C0CE5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C1154-6FAB-4486-88F6-683097E5D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5797C-E755-4DF4-AA68-50A49C5005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5B59B5-B657-4BFC-8A74-408C54E30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5CAED22-194F-4D72-BD77-CA4DE769D0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2CA3061-C55A-40AA-AC23-C7F173EBFE98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93F9D9-E6F5-4C1E-8B8E-E3C7050877C2}" type="datetimeFigureOut">
              <a:rPr lang="en-US" smtClean="0"/>
              <a:pPr/>
              <a:t>1/31/2023</a:t>
            </a:fld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AC8D8EA-E639-4A88-AD3A-02FA7458E6B7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B66B92D-EC7B-4205-9C14-589F024020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F8D442-A42F-438A-887C-4CFA14A0A05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B0084C4-ED74-4F07-8613-FF0A54F2CF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3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14528" y="-2368249"/>
            <a:ext cx="12821055" cy="111072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92E2BDD-7103-4390-A439-16BCEDA10561}"/>
              </a:ext>
            </a:extLst>
          </p:cNvPr>
          <p:cNvSpPr/>
          <p:nvPr userDrawn="1"/>
        </p:nvSpPr>
        <p:spPr>
          <a:xfrm>
            <a:off x="0" y="6585234"/>
            <a:ext cx="12192000" cy="276999"/>
          </a:xfrm>
          <a:prstGeom prst="rect">
            <a:avLst/>
          </a:prstGeom>
          <a:solidFill>
            <a:srgbClr val="2CD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506ED4-CC27-4131-9EA5-25C024F2A891}"/>
              </a:ext>
            </a:extLst>
          </p:cNvPr>
          <p:cNvSpPr txBox="1"/>
          <p:nvPr userDrawn="1"/>
        </p:nvSpPr>
        <p:spPr>
          <a:xfrm>
            <a:off x="7869115" y="6567981"/>
            <a:ext cx="4322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spc="300" dirty="0">
                <a:solidFill>
                  <a:schemeClr val="bg1"/>
                </a:solidFill>
                <a:latin typeface="Alegreya Sans ExtraBold" panose="00000900000000000000" pitchFamily="2" charset="0"/>
              </a:rPr>
              <a:t>KENILWORTH BOARD OF EDUCATION</a:t>
            </a:r>
          </a:p>
        </p:txBody>
      </p:sp>
    </p:spTree>
    <p:extLst>
      <p:ext uri="{BB962C8B-B14F-4D97-AF65-F5344CB8AC3E}">
        <p14:creationId xmlns:p14="http://schemas.microsoft.com/office/powerpoint/2010/main" val="2373685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Fort River and Wildwood Elementary Schools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917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Fort River and Wildwood Elementary Schools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5099-642C-044D-934D-C56C7746F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615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Fort River and Wildwood Elementary Schools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5099-642C-044D-934D-C56C7746F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981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Fort River and Wildwood Elementary Schools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5099-642C-044D-934D-C56C7746F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050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Fort River and Wildwood Elementary Schools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5099-642C-044D-934D-C56C7746F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06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Fort River and Wildwood Elementary Schools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5099-642C-044D-934D-C56C7746F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171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Fort River and Wildwood Elementary Schools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5099-642C-044D-934D-C56C7746F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888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Fort River and Wildwood Elementary Schools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5099-642C-044D-934D-C56C7746F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590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Fort River and Wildwood Elementary Schools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4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49" r:id="rId12"/>
    <p:sldLayoutId id="2147483650" r:id="rId13"/>
    <p:sldLayoutId id="2147483677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pixabay.com/vectors/tick-mark-ok-perfect-check-done-305245/" TargetMode="External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text, indoor, bedclothes, fabric&#10;&#10;Description automatically generated">
            <a:extLst>
              <a:ext uri="{FF2B5EF4-FFF2-40B4-BE49-F238E27FC236}">
                <a16:creationId xmlns:a16="http://schemas.microsoft.com/office/drawing/2014/main" id="{58534E5B-E032-C441-A415-76E0AFBB9C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879" r="-3" b="7998"/>
          <a:stretch/>
        </p:blipFill>
        <p:spPr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8" name="Picture 7" descr="A picture containing text, sky, outdoor, road&#10;&#10;Description automatically generated">
            <a:extLst>
              <a:ext uri="{FF2B5EF4-FFF2-40B4-BE49-F238E27FC236}">
                <a16:creationId xmlns:a16="http://schemas.microsoft.com/office/drawing/2014/main" id="{6D996C73-BC91-9992-2780-92C861FD9C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651"/>
          <a:stretch/>
        </p:blipFill>
        <p:spPr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7" name="Picture 6" descr="Kenilworth's Harding Elementary School to Celebrate Centennial with  Community Event | Kenilworth, NJ News TAPinto">
            <a:extLst>
              <a:ext uri="{FF2B5EF4-FFF2-40B4-BE49-F238E27FC236}">
                <a16:creationId xmlns:a16="http://schemas.microsoft.com/office/drawing/2014/main" id="{35F75472-D6A3-FFB9-4A63-8E8643AB1B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04" r="8853" b="-1"/>
          <a:stretch/>
        </p:blipFill>
        <p:spPr bwMode="auto"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B3F777F-7BE8-4B71-6DAB-40C324A56712}"/>
              </a:ext>
            </a:extLst>
          </p:cNvPr>
          <p:cNvGrpSpPr/>
          <p:nvPr/>
        </p:nvGrpSpPr>
        <p:grpSpPr>
          <a:xfrm>
            <a:off x="5034200" y="1503299"/>
            <a:ext cx="6896100" cy="4172011"/>
            <a:chOff x="5034200" y="1503299"/>
            <a:chExt cx="6896100" cy="4172011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826F4CE1-8561-99BF-1A4A-C5FECB1A6F75}"/>
                </a:ext>
              </a:extLst>
            </p:cNvPr>
            <p:cNvSpPr/>
            <p:nvPr/>
          </p:nvSpPr>
          <p:spPr>
            <a:xfrm>
              <a:off x="5034200" y="1503299"/>
              <a:ext cx="6896100" cy="4172011"/>
            </a:xfrm>
            <a:prstGeom prst="parallelogram">
              <a:avLst>
                <a:gd name="adj" fmla="val 46034"/>
              </a:avLst>
            </a:prstGeom>
            <a:solidFill>
              <a:srgbClr val="002C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C61BB7C-63F2-D70D-09FF-4DBCFB9FE6D7}"/>
                </a:ext>
              </a:extLst>
            </p:cNvPr>
            <p:cNvSpPr/>
            <p:nvPr/>
          </p:nvSpPr>
          <p:spPr>
            <a:xfrm>
              <a:off x="9734551" y="1503299"/>
              <a:ext cx="2171700" cy="4170368"/>
            </a:xfrm>
            <a:prstGeom prst="rect">
              <a:avLst/>
            </a:prstGeom>
            <a:solidFill>
              <a:srgbClr val="002C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B883E0D-B42D-15FB-B125-675910CD4BA3}"/>
              </a:ext>
            </a:extLst>
          </p:cNvPr>
          <p:cNvSpPr txBox="1"/>
          <p:nvPr/>
        </p:nvSpPr>
        <p:spPr>
          <a:xfrm>
            <a:off x="5279398" y="1511660"/>
            <a:ext cx="6405703" cy="44781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b="1" cap="all" spc="200" dirty="0">
                <a:solidFill>
                  <a:srgbClr val="9EECE5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  <a:t>On-Site Construction</a:t>
            </a:r>
            <a:br>
              <a:rPr lang="en-US" sz="3200" b="1" cap="all" spc="200" dirty="0">
                <a:solidFill>
                  <a:srgbClr val="9EECE5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</a:br>
            <a:r>
              <a:rPr lang="en-US" sz="3200" b="1" cap="all" spc="200" dirty="0">
                <a:solidFill>
                  <a:srgbClr val="9EECE5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  <a:t>Management Services</a:t>
            </a:r>
            <a:br>
              <a:rPr lang="en-US" sz="4800" b="1" cap="all" spc="200" dirty="0">
                <a:solidFill>
                  <a:srgbClr val="9EECE5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</a:br>
            <a:r>
              <a:rPr lang="en-US" sz="6000" b="1" cap="all" spc="200" dirty="0">
                <a:solidFill>
                  <a:srgbClr val="9EECE5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  <a:t> </a:t>
            </a:r>
            <a:endParaRPr lang="en-US" sz="4400" b="1" cap="all" spc="200" dirty="0">
              <a:solidFill>
                <a:srgbClr val="FFAD00"/>
              </a:solidFill>
              <a:latin typeface="Barlow Condensed" panose="00000506000000000000" pitchFamily="2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algn="r"/>
            <a:endParaRPr lang="en-US" sz="3600" b="1" cap="all" spc="200" dirty="0">
              <a:solidFill>
                <a:srgbClr val="FFAD00"/>
              </a:solidFill>
              <a:latin typeface="Barlow Condensed" panose="00000506000000000000" pitchFamily="2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algn="r"/>
            <a:r>
              <a:rPr lang="en-US" sz="1050" b="1" cap="all" spc="200" dirty="0">
                <a:solidFill>
                  <a:schemeClr val="bg1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  <a:t>ADDITIONS AND ALTERATIONS AT</a:t>
            </a:r>
          </a:p>
          <a:p>
            <a:pPr algn="r"/>
            <a:r>
              <a:rPr lang="en-US" sz="1050" b="1" cap="all" spc="200" dirty="0">
                <a:solidFill>
                  <a:schemeClr val="bg1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  <a:t>DAVID BREARLEY MIDDLE/HIGH SCHOOL &amp; WARREN HARDING ELEMENTARY SCHOOL</a:t>
            </a:r>
          </a:p>
          <a:p>
            <a:pPr algn="r"/>
            <a:r>
              <a:rPr lang="en-US" sz="1050" b="1" cap="all" spc="200" dirty="0">
                <a:solidFill>
                  <a:schemeClr val="bg1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  <a:t>HVAC UPGRADES AT DAVID BREARLEY MIDDLE/HIGH SCHOOL &amp; </a:t>
            </a:r>
            <a:br>
              <a:rPr lang="en-US" sz="1050" b="1" cap="all" spc="200" dirty="0">
                <a:solidFill>
                  <a:schemeClr val="bg1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</a:br>
            <a:r>
              <a:rPr lang="en-US" sz="1050" b="1" cap="all" spc="200" dirty="0">
                <a:solidFill>
                  <a:schemeClr val="bg1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  <a:t>WARREN HARDING ELEMENTARY SCHOOL FIELD IMPROVEMENTS </a:t>
            </a:r>
            <a:br>
              <a:rPr lang="en-US" sz="1050" b="1" cap="all" spc="200" dirty="0">
                <a:solidFill>
                  <a:schemeClr val="bg1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</a:br>
            <a:r>
              <a:rPr lang="en-US" sz="1050" b="1" cap="all" spc="200" dirty="0">
                <a:solidFill>
                  <a:schemeClr val="bg1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  <a:t>AT DAVID BREARLEY MIDDLE/HIGH SCHOOL </a:t>
            </a:r>
            <a:br>
              <a:rPr lang="en-US" sz="1050" b="1" cap="all" spc="200" dirty="0">
                <a:solidFill>
                  <a:schemeClr val="bg1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</a:br>
            <a:r>
              <a:rPr lang="en-US" sz="1050" b="1" cap="all" spc="200" dirty="0">
                <a:solidFill>
                  <a:schemeClr val="bg1"/>
                </a:solidFill>
                <a:latin typeface="Barlow Condensed" panose="00000506000000000000" pitchFamily="2" charset="0"/>
                <a:ea typeface="Verdana" panose="020B0604030504040204" pitchFamily="34" charset="0"/>
                <a:cs typeface="Segoe UI" panose="020B0502040204020203" pitchFamily="34" charset="0"/>
              </a:rPr>
              <a:t>RFP # 2023-02</a:t>
            </a:r>
          </a:p>
          <a:p>
            <a:pPr algn="r"/>
            <a:endParaRPr lang="en-US" sz="2400" b="1" cap="all" spc="200" dirty="0">
              <a:solidFill>
                <a:srgbClr val="9EECE5"/>
              </a:solidFill>
              <a:latin typeface="Barlow Condensed" panose="00000506000000000000" pitchFamily="2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algn="r"/>
            <a:r>
              <a:rPr lang="en-US" sz="1400" b="1" cap="all" spc="700" dirty="0">
                <a:solidFill>
                  <a:schemeClr val="bg1">
                    <a:lumMod val="65000"/>
                  </a:schemeClr>
                </a:solidFill>
                <a:latin typeface="Alegreya Sans Light" panose="00000400000000000000" pitchFamily="2" charset="0"/>
                <a:ea typeface="Open Sans Light" panose="020B0306030504020204" pitchFamily="34" charset="0"/>
                <a:cs typeface="Calibri" panose="020F0502020204030204" pitchFamily="34" charset="0"/>
              </a:rPr>
              <a:t>January 31, 2023</a:t>
            </a:r>
          </a:p>
          <a:p>
            <a:pPr algn="r"/>
            <a:endParaRPr lang="en-US" sz="2400" b="1" cap="all" spc="200" dirty="0">
              <a:solidFill>
                <a:srgbClr val="9EECE5"/>
              </a:solidFill>
              <a:latin typeface="Barlow Condensed" panose="00000506000000000000" pitchFamily="2" charset="0"/>
              <a:ea typeface="Verdana" panose="020B0604030504040204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Picture 2" descr="Kenilworth Board of Education Jobs | NJSchoolJobs">
            <a:extLst>
              <a:ext uri="{FF2B5EF4-FFF2-40B4-BE49-F238E27FC236}">
                <a16:creationId xmlns:a16="http://schemas.microsoft.com/office/drawing/2014/main" id="{158750CE-52AA-2BDF-E962-10255C443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5675" y="2636565"/>
            <a:ext cx="4101348" cy="127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8B5257B-3B25-A668-B063-06E7F1E511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509" y="4588941"/>
            <a:ext cx="3651063" cy="10847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0585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1B0F05-82E5-468C-99DE-A492BF24C9BB}"/>
              </a:ext>
            </a:extLst>
          </p:cNvPr>
          <p:cNvSpPr txBox="1"/>
          <p:nvPr/>
        </p:nvSpPr>
        <p:spPr>
          <a:xfrm>
            <a:off x="203200" y="83820"/>
            <a:ext cx="1175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300" normalizeH="0" baseline="0" noProof="0" dirty="0">
                <a:ln>
                  <a:noFill/>
                </a:ln>
                <a:solidFill>
                  <a:srgbClr val="FFAD00"/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+mn-cs"/>
              </a:rPr>
              <a:t>Management Approach: CLOSEOUT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B83333-DA23-1D6A-4A6F-84DC02E53417}"/>
              </a:ext>
            </a:extLst>
          </p:cNvPr>
          <p:cNvSpPr txBox="1"/>
          <p:nvPr/>
        </p:nvSpPr>
        <p:spPr>
          <a:xfrm>
            <a:off x="203200" y="899492"/>
            <a:ext cx="6654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Proactive approach that starts  at pre-construction</a:t>
            </a: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chemeClr val="bg1"/>
              </a:solidFill>
              <a:latin typeface="Alegreya Sans ExtraBold" panose="00000900000000000000" pitchFamily="2" charset="0"/>
            </a:endParaRP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Closeout systems and organization established from project initiation</a:t>
            </a: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chemeClr val="bg1"/>
              </a:solidFill>
              <a:latin typeface="Alegreya Sans ExtraBold" panose="00000900000000000000" pitchFamily="2" charset="0"/>
            </a:endParaRP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Assist the contractor with Building Department</a:t>
            </a: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chemeClr val="bg1"/>
              </a:solidFill>
              <a:latin typeface="Alegreya Sans ExtraBold" panose="00000900000000000000" pitchFamily="2" charset="0"/>
            </a:endParaRP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Equipment commissioning, startup, and training complete</a:t>
            </a: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chemeClr val="bg1"/>
              </a:solidFill>
              <a:latin typeface="Alegreya Sans ExtraBold" panose="00000900000000000000" pitchFamily="2" charset="0"/>
            </a:endParaRP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Verify documentation submitted and approved</a:t>
            </a: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chemeClr val="bg1"/>
              </a:solidFill>
              <a:latin typeface="Alegreya Sans ExtraBold" panose="00000900000000000000" pitchFamily="2" charset="0"/>
            </a:endParaRP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Facilitate Certificate of Occupancy and permits close-out process</a:t>
            </a: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chemeClr val="bg1"/>
              </a:solidFill>
              <a:latin typeface="Alegreya Sans ExtraBold" panose="00000900000000000000" pitchFamily="2" charset="0"/>
            </a:endParaRP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Final reconciliation of pay applications and change orders vs. purchase orders  </a:t>
            </a:r>
          </a:p>
        </p:txBody>
      </p:sp>
      <p:pic>
        <p:nvPicPr>
          <p:cNvPr id="7" name="Picture 6" descr="A picture containing outdoor, building, sky, house&#10;&#10;Description automatically generated">
            <a:extLst>
              <a:ext uri="{FF2B5EF4-FFF2-40B4-BE49-F238E27FC236}">
                <a16:creationId xmlns:a16="http://schemas.microsoft.com/office/drawing/2014/main" id="{25CC446F-2BFD-9C89-4813-F734B56685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69" b="10000"/>
          <a:stretch/>
        </p:blipFill>
        <p:spPr>
          <a:xfrm>
            <a:off x="7221894" y="899492"/>
            <a:ext cx="4484331" cy="2449503"/>
          </a:xfrm>
          <a:prstGeom prst="rect">
            <a:avLst/>
          </a:prstGeom>
        </p:spPr>
      </p:pic>
      <p:pic>
        <p:nvPicPr>
          <p:cNvPr id="9" name="Picture 8" descr="A picture containing text, grass, fence, sky&#10;&#10;Description automatically generated">
            <a:extLst>
              <a:ext uri="{FF2B5EF4-FFF2-40B4-BE49-F238E27FC236}">
                <a16:creationId xmlns:a16="http://schemas.microsoft.com/office/drawing/2014/main" id="{BF27DA98-ED0F-0861-3D5F-772680F757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370"/>
          <a:stretch/>
        </p:blipFill>
        <p:spPr>
          <a:xfrm>
            <a:off x="7221893" y="3518336"/>
            <a:ext cx="4484331" cy="271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33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1B0F05-82E5-468C-99DE-A492BF24C9BB}"/>
              </a:ext>
            </a:extLst>
          </p:cNvPr>
          <p:cNvSpPr txBox="1"/>
          <p:nvPr/>
        </p:nvSpPr>
        <p:spPr>
          <a:xfrm>
            <a:off x="203200" y="83820"/>
            <a:ext cx="1175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cap="all" spc="300" dirty="0">
                <a:solidFill>
                  <a:srgbClr val="FFAD00"/>
                </a:solidFill>
                <a:latin typeface="Barlow Condensed" panose="00000506000000000000" pitchFamily="2" charset="0"/>
              </a:rPr>
              <a:t>Lessons Learned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D370EA-C25F-BE7B-7D38-F17405B6DBB3}"/>
              </a:ext>
            </a:extLst>
          </p:cNvPr>
          <p:cNvSpPr txBox="1"/>
          <p:nvPr/>
        </p:nvSpPr>
        <p:spPr>
          <a:xfrm>
            <a:off x="488731" y="771664"/>
            <a:ext cx="1121453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spc="300" dirty="0">
                <a:solidFill>
                  <a:srgbClr val="2CD5C4"/>
                </a:solidFill>
                <a:latin typeface="Sailec Bold"/>
              </a:rPr>
              <a:t>WE LEVERAGE LESSONS LEARNED FROM SIMILAR PROJECTS </a:t>
            </a:r>
            <a:br>
              <a:rPr lang="en-US" b="1" spc="300" dirty="0">
                <a:solidFill>
                  <a:srgbClr val="2CD5C4"/>
                </a:solidFill>
                <a:latin typeface="Sailec Bold"/>
              </a:rPr>
            </a:br>
            <a:r>
              <a:rPr lang="en-US" b="1" spc="300" dirty="0">
                <a:solidFill>
                  <a:srgbClr val="2CD5C4"/>
                </a:solidFill>
                <a:latin typeface="Sailec Bold"/>
              </a:rPr>
              <a:t>TO EFFECTIVELY EXECUTE YOUR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6DE39B-8857-6999-B994-0E6B7480A38D}"/>
              </a:ext>
            </a:extLst>
          </p:cNvPr>
          <p:cNvSpPr txBox="1"/>
          <p:nvPr/>
        </p:nvSpPr>
        <p:spPr>
          <a:xfrm>
            <a:off x="203200" y="1459508"/>
            <a:ext cx="5642741" cy="49244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03225" indent="-342900"/>
            <a:r>
              <a:rPr lang="en-US" sz="2000" b="1" dirty="0">
                <a:solidFill>
                  <a:schemeClr val="bg1"/>
                </a:solidFill>
                <a:latin typeface="Alegreya sans"/>
              </a:rPr>
              <a:t>Athletic Field improvements - Turf Field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/>
              </a:rPr>
              <a:t>Design phase geotechnical investigation and report is key to understanding subsurface conditions.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/>
              </a:rPr>
              <a:t>Subbase compaction most critical, proof roll testing must pass.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/>
              </a:rPr>
              <a:t>Proper grading of subbase insures adequate draining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/>
              </a:rPr>
              <a:t>Stone base layers must include variable size aggregate to insure proper drainage.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/>
              </a:rPr>
              <a:t>Modern surveying equipment for final certification</a:t>
            </a:r>
          </a:p>
          <a:p>
            <a:pPr marL="403225" lvl="1" indent="-342900"/>
            <a:endParaRPr lang="en-US" sz="2000" b="1" dirty="0">
              <a:solidFill>
                <a:schemeClr val="bg1"/>
              </a:solidFill>
              <a:latin typeface="Alegreya sans"/>
            </a:endParaRPr>
          </a:p>
          <a:p>
            <a:pPr marL="403225" indent="-342900"/>
            <a:r>
              <a:rPr lang="en-US" sz="2000" b="1" dirty="0">
                <a:solidFill>
                  <a:schemeClr val="bg1"/>
                </a:solidFill>
                <a:latin typeface="Alegreya sans"/>
              </a:rPr>
              <a:t>Unit Ventilators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/>
              </a:rPr>
              <a:t>Insure proper BMS integration, especially during winter months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/>
              </a:rPr>
              <a:t>Local control may be necessary during installation time to avoid freeze cycles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/>
              </a:rPr>
              <a:t>Incorporate isolation valves at each unit for servicing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/>
              </a:rPr>
              <a:t>Replacing existing mains is recommended, if remaining, a filtration system should be incorporated into design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EC65F6-F096-F637-9068-900E7A99F4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4861" b="8333"/>
          <a:stretch/>
        </p:blipFill>
        <p:spPr>
          <a:xfrm>
            <a:off x="8024495" y="1459508"/>
            <a:ext cx="3933825" cy="2266047"/>
          </a:xfrm>
          <a:prstGeom prst="rect">
            <a:avLst/>
          </a:prstGeom>
        </p:spPr>
      </p:pic>
      <p:pic>
        <p:nvPicPr>
          <p:cNvPr id="9" name="Picture 8" descr="A person standing next to a construction site&#10;&#10;Description automatically generated with low confidence">
            <a:extLst>
              <a:ext uri="{FF2B5EF4-FFF2-40B4-BE49-F238E27FC236}">
                <a16:creationId xmlns:a16="http://schemas.microsoft.com/office/drawing/2014/main" id="{88A1FC0F-87F8-42B6-3DA9-FA3D6CBA9B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9194" y="3500457"/>
            <a:ext cx="5934075" cy="2884620"/>
          </a:xfrm>
          <a:prstGeom prst="rect">
            <a:avLst/>
          </a:prstGeom>
        </p:spPr>
      </p:pic>
      <p:pic>
        <p:nvPicPr>
          <p:cNvPr id="13" name="Picture 12" descr="A picture containing floor, indoor&#10;&#10;Description automatically generated">
            <a:extLst>
              <a:ext uri="{FF2B5EF4-FFF2-40B4-BE49-F238E27FC236}">
                <a16:creationId xmlns:a16="http://schemas.microsoft.com/office/drawing/2014/main" id="{0956C2F6-D444-60CA-7955-39EB24DDEB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91" t="26667" r="21251" b="6912"/>
          <a:stretch/>
        </p:blipFill>
        <p:spPr>
          <a:xfrm>
            <a:off x="6080760" y="1679589"/>
            <a:ext cx="2340776" cy="226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18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0014B3-97B4-499B-A7CA-FC4F5E64F840}"/>
              </a:ext>
            </a:extLst>
          </p:cNvPr>
          <p:cNvSpPr/>
          <p:nvPr/>
        </p:nvSpPr>
        <p:spPr>
          <a:xfrm>
            <a:off x="1055802" y="1044678"/>
            <a:ext cx="10086680" cy="5169085"/>
          </a:xfrm>
          <a:prstGeom prst="rect">
            <a:avLst/>
          </a:prstGeom>
          <a:solidFill>
            <a:srgbClr val="9EECE5">
              <a:alpha val="49804"/>
            </a:srgbClr>
          </a:solidFill>
          <a:ln w="76200">
            <a:solidFill>
              <a:srgbClr val="9EEC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1B0F05-82E5-468C-99DE-A492BF24C9BB}"/>
              </a:ext>
            </a:extLst>
          </p:cNvPr>
          <p:cNvSpPr txBox="1"/>
          <p:nvPr/>
        </p:nvSpPr>
        <p:spPr>
          <a:xfrm>
            <a:off x="203200" y="83820"/>
            <a:ext cx="1175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cap="all" spc="300" dirty="0">
                <a:solidFill>
                  <a:srgbClr val="FFAD00"/>
                </a:solidFill>
                <a:latin typeface="Barlow Condensed" panose="00000506000000000000" pitchFamily="2" charset="0"/>
              </a:rPr>
              <a:t>THE RIGHT TEAM FOR KENILWORTH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B2FEB7-C3DA-4736-B38A-D6A885C1F1FC}"/>
              </a:ext>
            </a:extLst>
          </p:cNvPr>
          <p:cNvSpPr/>
          <p:nvPr/>
        </p:nvSpPr>
        <p:spPr>
          <a:xfrm>
            <a:off x="1049518" y="1044678"/>
            <a:ext cx="10086679" cy="5169085"/>
          </a:xfrm>
          <a:prstGeom prst="rect">
            <a:avLst/>
          </a:prstGeom>
          <a:solidFill>
            <a:srgbClr val="197D7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062823-B0C2-1F6B-25DA-4FEAD7430D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66523" y="196832"/>
            <a:ext cx="2473366" cy="73483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6508B94-A457-420E-BFA5-5181F2F32BF4}"/>
              </a:ext>
            </a:extLst>
          </p:cNvPr>
          <p:cNvSpPr txBox="1"/>
          <p:nvPr/>
        </p:nvSpPr>
        <p:spPr>
          <a:xfrm>
            <a:off x="1184453" y="1196333"/>
            <a:ext cx="979261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2400" b="1" i="1" spc="9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egreya Sans" panose="00000500000000000000" pitchFamily="2" charset="0"/>
              </a:rPr>
              <a:t>We are currently providing construction management services on several educational projects that total $500 Million worth of construction locally.</a:t>
            </a:r>
          </a:p>
          <a:p>
            <a:pPr marL="285750" indent="-285750">
              <a:spcAft>
                <a:spcPts val="12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endParaRPr lang="en-US" sz="2400" b="1" i="1" spc="9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egreya Sans" panose="00000500000000000000" pitchFamily="2" charset="0"/>
            </a:endParaRPr>
          </a:p>
          <a:p>
            <a:pPr marL="285750" indent="-285750">
              <a:spcAft>
                <a:spcPts val="12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2400" b="1" i="1" spc="9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egreya Sans" panose="00000500000000000000" pitchFamily="2" charset="0"/>
              </a:rPr>
              <a:t>Relationship and experience working with your design firm, SSP Architectural Group.</a:t>
            </a:r>
          </a:p>
          <a:p>
            <a:pPr marL="285750" indent="-285750">
              <a:spcAft>
                <a:spcPts val="12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endParaRPr lang="en-US" sz="2400" b="1" i="1" spc="9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egreya Sans" panose="00000500000000000000" pitchFamily="2" charset="0"/>
            </a:endParaRPr>
          </a:p>
          <a:p>
            <a:pPr marL="285750" indent="-285750">
              <a:spcAft>
                <a:spcPts val="12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2400" b="1" i="1" spc="9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egreya Sans" panose="00000500000000000000" pitchFamily="2" charset="0"/>
              </a:rPr>
              <a:t>We bring real lessons learned through recently completed school projects that included identical scopes.</a:t>
            </a:r>
          </a:p>
          <a:p>
            <a:pPr marL="285750" indent="-285750">
              <a:spcAft>
                <a:spcPts val="12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endParaRPr lang="en-US" sz="2400" b="1" i="1" spc="9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egreya Sans" panose="00000500000000000000" pitchFamily="2" charset="0"/>
            </a:endParaRPr>
          </a:p>
          <a:p>
            <a:pPr marL="285750" indent="-285750">
              <a:spcAft>
                <a:spcPts val="12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2400" b="1" i="1" spc="9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egreya Sans" panose="00000500000000000000" pitchFamily="2" charset="0"/>
              </a:rPr>
              <a:t>John is 10 minutes from the school facilities.</a:t>
            </a:r>
            <a:endParaRPr lang="en-US" sz="2400" b="1" i="1" u="sng" spc="9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egreya Sans" panose="00000500000000000000" pitchFamily="2" charset="0"/>
            </a:endParaRPr>
          </a:p>
        </p:txBody>
      </p:sp>
      <p:pic>
        <p:nvPicPr>
          <p:cNvPr id="6" name="Picture 5" descr="Shape, arrow&#10;&#10;Description automatically generated">
            <a:extLst>
              <a:ext uri="{FF2B5EF4-FFF2-40B4-BE49-F238E27FC236}">
                <a16:creationId xmlns:a16="http://schemas.microsoft.com/office/drawing/2014/main" id="{6D6530DC-3368-43AF-9C34-13B763CE75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080816" y="4704414"/>
            <a:ext cx="1792501" cy="166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699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6DE208-06DC-4A51-1092-3A9782D7CE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78" r="12148" b="2669"/>
          <a:stretch/>
        </p:blipFill>
        <p:spPr>
          <a:xfrm>
            <a:off x="0" y="-1"/>
            <a:ext cx="9189009" cy="657808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3FC0839-EF9A-C8C9-D99B-2ACCA8A358C0}"/>
              </a:ext>
            </a:extLst>
          </p:cNvPr>
          <p:cNvSpPr/>
          <p:nvPr/>
        </p:nvSpPr>
        <p:spPr>
          <a:xfrm>
            <a:off x="0" y="0"/>
            <a:ext cx="9271591" cy="6578082"/>
          </a:xfrm>
          <a:prstGeom prst="rect">
            <a:avLst/>
          </a:prstGeom>
          <a:solidFill>
            <a:srgbClr val="B6F0E8">
              <a:alpha val="6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9DBFCD-72C1-C220-445C-B3736AE84128}"/>
              </a:ext>
            </a:extLst>
          </p:cNvPr>
          <p:cNvSpPr/>
          <p:nvPr/>
        </p:nvSpPr>
        <p:spPr>
          <a:xfrm>
            <a:off x="25091" y="-1"/>
            <a:ext cx="9265296" cy="6578082"/>
          </a:xfrm>
          <a:prstGeom prst="rect">
            <a:avLst/>
          </a:prstGeom>
          <a:solidFill>
            <a:srgbClr val="000000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D5ED59-0BE9-4663-A998-AB4BC29E4274}"/>
              </a:ext>
            </a:extLst>
          </p:cNvPr>
          <p:cNvSpPr/>
          <p:nvPr/>
        </p:nvSpPr>
        <p:spPr>
          <a:xfrm>
            <a:off x="0" y="2404331"/>
            <a:ext cx="3048285" cy="626724"/>
          </a:xfrm>
          <a:prstGeom prst="rect">
            <a:avLst/>
          </a:prstGeom>
          <a:solidFill>
            <a:srgbClr val="0643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CF6A3B-2E7C-4E79-8C0A-2462EDCCB8D0}"/>
              </a:ext>
            </a:extLst>
          </p:cNvPr>
          <p:cNvSpPr/>
          <p:nvPr/>
        </p:nvSpPr>
        <p:spPr>
          <a:xfrm>
            <a:off x="-114587" y="2480605"/>
            <a:ext cx="32774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cap="all" spc="400" dirty="0">
                <a:solidFill>
                  <a:srgbClr val="50DCC7"/>
                </a:solidFill>
                <a:latin typeface="Alegreya Sans" panose="00000500000000000000" pitchFamily="2" charset="0"/>
                <a:cs typeface="Calibri" panose="020F0502020204030204" pitchFamily="34" charset="0"/>
              </a:rPr>
              <a:t>QUESTIONS?</a:t>
            </a:r>
            <a:endParaRPr lang="en-US" b="1" dirty="0">
              <a:solidFill>
                <a:schemeClr val="bg1"/>
              </a:solidFill>
              <a:latin typeface="Alegreya Sans" panose="000005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92DDC6-7162-0347-2670-CF7A0F9CE0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47007" y="372677"/>
            <a:ext cx="2473366" cy="73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74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AFD005E-0C75-2F9A-8AE9-CBC0BB6C96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65" b="27665"/>
          <a:stretch/>
        </p:blipFill>
        <p:spPr>
          <a:xfrm>
            <a:off x="5041899" y="730150"/>
            <a:ext cx="7234133" cy="242359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A6BDB2C-FED2-7485-4775-55DAA6CAE19B}"/>
              </a:ext>
            </a:extLst>
          </p:cNvPr>
          <p:cNvSpPr/>
          <p:nvPr/>
        </p:nvSpPr>
        <p:spPr>
          <a:xfrm>
            <a:off x="8234069" y="738769"/>
            <a:ext cx="4078303" cy="2423594"/>
          </a:xfrm>
          <a:prstGeom prst="rect">
            <a:avLst/>
          </a:prstGeom>
          <a:solidFill>
            <a:srgbClr val="FFD24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1B0F05-82E5-468C-99DE-A492BF24C9BB}"/>
              </a:ext>
            </a:extLst>
          </p:cNvPr>
          <p:cNvSpPr txBox="1"/>
          <p:nvPr/>
        </p:nvSpPr>
        <p:spPr>
          <a:xfrm>
            <a:off x="203200" y="83820"/>
            <a:ext cx="1175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cap="all" spc="300" dirty="0">
                <a:solidFill>
                  <a:srgbClr val="FFAD00"/>
                </a:solidFill>
                <a:latin typeface="Barlow Condensed" panose="00000506000000000000" pitchFamily="2" charset="0"/>
              </a:rPr>
              <a:t>Introducing Anser Advisory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0014B3-97B4-499B-A7CA-FC4F5E64F840}"/>
              </a:ext>
            </a:extLst>
          </p:cNvPr>
          <p:cNvSpPr/>
          <p:nvPr/>
        </p:nvSpPr>
        <p:spPr>
          <a:xfrm>
            <a:off x="5041900" y="730150"/>
            <a:ext cx="3200400" cy="2423594"/>
          </a:xfrm>
          <a:prstGeom prst="rect">
            <a:avLst/>
          </a:prstGeom>
          <a:solidFill>
            <a:srgbClr val="1E968B">
              <a:alpha val="4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615039-6850-4575-A390-0DC2402A6E25}"/>
              </a:ext>
            </a:extLst>
          </p:cNvPr>
          <p:cNvSpPr/>
          <p:nvPr/>
        </p:nvSpPr>
        <p:spPr>
          <a:xfrm>
            <a:off x="5041900" y="3153744"/>
            <a:ext cx="3200400" cy="3324940"/>
          </a:xfrm>
          <a:prstGeom prst="rect">
            <a:avLst/>
          </a:prstGeom>
          <a:solidFill>
            <a:srgbClr val="C3F3EE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0250A4-DF7E-48B2-A864-079F0BB0CB93}"/>
              </a:ext>
            </a:extLst>
          </p:cNvPr>
          <p:cNvSpPr txBox="1"/>
          <p:nvPr/>
        </p:nvSpPr>
        <p:spPr>
          <a:xfrm>
            <a:off x="5078240" y="2295992"/>
            <a:ext cx="301140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 spc="100" dirty="0">
                <a:solidFill>
                  <a:schemeClr val="bg1"/>
                </a:solidFill>
                <a:latin typeface="Sailec Bold"/>
              </a:rPr>
              <a:t>STRONG BENCH STRENGTH</a:t>
            </a:r>
            <a:endParaRPr lang="en-US" sz="1400" b="1" spc="100" dirty="0">
              <a:solidFill>
                <a:schemeClr val="bg1"/>
              </a:solidFill>
              <a:latin typeface="Sailec Bol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FE9520-37C4-45CF-854C-C91D901F6A88}"/>
              </a:ext>
            </a:extLst>
          </p:cNvPr>
          <p:cNvSpPr txBox="1"/>
          <p:nvPr/>
        </p:nvSpPr>
        <p:spPr>
          <a:xfrm>
            <a:off x="8386727" y="2305984"/>
            <a:ext cx="3497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100" dirty="0">
                <a:solidFill>
                  <a:schemeClr val="bg1"/>
                </a:solidFill>
                <a:latin typeface="Sailec Bold" panose="00000800000000000000" pitchFamily="50" charset="0"/>
              </a:rPr>
              <a:t>LOCAL </a:t>
            </a:r>
            <a:br>
              <a:rPr lang="en-US" sz="2000" b="1" spc="100" dirty="0">
                <a:solidFill>
                  <a:schemeClr val="bg1"/>
                </a:solidFill>
                <a:latin typeface="Sailec Bold" panose="00000800000000000000" pitchFamily="50" charset="0"/>
              </a:rPr>
            </a:br>
            <a:r>
              <a:rPr lang="en-US" sz="2000" b="1" spc="100" dirty="0">
                <a:solidFill>
                  <a:schemeClr val="bg1"/>
                </a:solidFill>
                <a:latin typeface="Sailec Bold" panose="00000800000000000000" pitchFamily="50" charset="0"/>
              </a:rPr>
              <a:t>EXPERTISE</a:t>
            </a:r>
            <a:endParaRPr lang="en-US" sz="1400" b="1" spc="100" dirty="0">
              <a:solidFill>
                <a:schemeClr val="bg1"/>
              </a:solidFill>
              <a:latin typeface="Sailec Bold" panose="00000800000000000000" pitchFamily="50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9C716D-C019-407E-9843-1A4B1B7F939B}"/>
              </a:ext>
            </a:extLst>
          </p:cNvPr>
          <p:cNvSpPr txBox="1"/>
          <p:nvPr/>
        </p:nvSpPr>
        <p:spPr>
          <a:xfrm>
            <a:off x="5144261" y="3429000"/>
            <a:ext cx="294538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1200" b="1" i="1" spc="90" dirty="0">
                <a:solidFill>
                  <a:schemeClr val="bg1"/>
                </a:solidFill>
                <a:latin typeface="Alegreya Sans" panose="00000500000000000000" pitchFamily="2" charset="0"/>
              </a:rPr>
              <a:t>1,200+ Employees Nationwide</a:t>
            </a:r>
          </a:p>
          <a:p>
            <a:pPr marL="285750" indent="-285750">
              <a:spcAft>
                <a:spcPts val="10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1200" b="1" i="1" spc="90" dirty="0">
                <a:solidFill>
                  <a:schemeClr val="bg1"/>
                </a:solidFill>
                <a:latin typeface="Alegreya Sans" panose="00000500000000000000" pitchFamily="2" charset="0"/>
              </a:rPr>
              <a:t>Ranked at #14 on ENR’s 2022 Top 50 Program Management Firms</a:t>
            </a:r>
          </a:p>
          <a:p>
            <a:pPr marL="285750" indent="-285750">
              <a:spcAft>
                <a:spcPts val="10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1200" b="1" i="1" spc="90" dirty="0">
                <a:solidFill>
                  <a:schemeClr val="bg1"/>
                </a:solidFill>
                <a:latin typeface="Alegreya Sans" panose="00000500000000000000" pitchFamily="2" charset="0"/>
              </a:rPr>
              <a:t>Focused solely on advising and managing capital projects for owners</a:t>
            </a:r>
          </a:p>
          <a:p>
            <a:pPr marL="285750" indent="-285750">
              <a:spcAft>
                <a:spcPts val="10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1200" b="1" i="1" spc="90" dirty="0">
                <a:solidFill>
                  <a:schemeClr val="bg1"/>
                </a:solidFill>
                <a:latin typeface="Alegreya Sans" panose="00000500000000000000" pitchFamily="2" charset="0"/>
              </a:rPr>
              <a:t>Strong financial stability and capacity to support the contract long-term</a:t>
            </a:r>
          </a:p>
          <a:p>
            <a:pPr marL="285750" indent="-285750">
              <a:spcAft>
                <a:spcPts val="10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1200" b="1" i="1" spc="90" dirty="0">
                <a:solidFill>
                  <a:schemeClr val="bg1"/>
                </a:solidFill>
                <a:latin typeface="Alegreya Sans" panose="00000500000000000000" pitchFamily="2" charset="0"/>
              </a:rPr>
              <a:t>Five Northeastern Offices</a:t>
            </a:r>
          </a:p>
          <a:p>
            <a:pPr marL="285750" indent="-285750">
              <a:spcAft>
                <a:spcPts val="10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1200" b="1" i="1" spc="90" dirty="0">
                <a:solidFill>
                  <a:schemeClr val="bg1"/>
                </a:solidFill>
                <a:latin typeface="Alegreya Sans" panose="00000500000000000000" pitchFamily="2" charset="0"/>
              </a:rPr>
              <a:t>Over $50 billion in capital program management nationwide</a:t>
            </a:r>
          </a:p>
          <a:p>
            <a:pPr marL="285750" indent="-285750">
              <a:spcAft>
                <a:spcPts val="10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endParaRPr lang="en-US" sz="1200" b="1" i="1" spc="90" dirty="0">
              <a:solidFill>
                <a:schemeClr val="bg1"/>
              </a:solidFill>
              <a:latin typeface="Alegreya Sa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0E02C0-FE97-483F-8656-DD36BD94012D}"/>
              </a:ext>
            </a:extLst>
          </p:cNvPr>
          <p:cNvSpPr txBox="1"/>
          <p:nvPr/>
        </p:nvSpPr>
        <p:spPr>
          <a:xfrm>
            <a:off x="8535449" y="3288067"/>
            <a:ext cx="3200401" cy="30623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10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1200" b="1" i="1" spc="90" dirty="0">
                <a:solidFill>
                  <a:schemeClr val="bg1"/>
                </a:solidFill>
                <a:latin typeface="Alegreya Sans"/>
              </a:rPr>
              <a:t>Over 25 years providing full construction management services to public educational clients </a:t>
            </a:r>
          </a:p>
          <a:p>
            <a:pPr marL="285750" indent="-285750">
              <a:spcAft>
                <a:spcPts val="10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1200" b="1" i="1" spc="90" dirty="0">
                <a:solidFill>
                  <a:schemeClr val="bg1"/>
                </a:solidFill>
                <a:latin typeface="Alegreya Sans"/>
              </a:rPr>
              <a:t>90% of business revenue derived from repeat business with our clients</a:t>
            </a:r>
          </a:p>
          <a:p>
            <a:pPr marL="285750" indent="-285750">
              <a:spcAft>
                <a:spcPts val="10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1200" b="1" i="1" spc="90" dirty="0">
                <a:solidFill>
                  <a:schemeClr val="bg1"/>
                </a:solidFill>
                <a:latin typeface="Alegreya Sans"/>
              </a:rPr>
              <a:t>Over $1.5 billion in construction value providing services from our New Jersey office</a:t>
            </a:r>
          </a:p>
          <a:p>
            <a:pPr marL="285750" indent="-285750">
              <a:spcAft>
                <a:spcPts val="1000"/>
              </a:spcAft>
              <a:buClr>
                <a:srgbClr val="FFAD00"/>
              </a:buClr>
              <a:buFont typeface="Wingdings" panose="05000000000000000000" pitchFamily="2" charset="2"/>
              <a:buChar char="ü"/>
            </a:pPr>
            <a:r>
              <a:rPr lang="en-US" sz="1200" b="1" i="1" spc="90" dirty="0">
                <a:solidFill>
                  <a:schemeClr val="bg1"/>
                </a:solidFill>
                <a:latin typeface="Alegreya Sans"/>
              </a:rPr>
              <a:t>Prequalified by the New Jersey Treasury Department Division of Property Management and Construction (DPMC) and New Jersey Schools Development Authority for projects of unlimited value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DB0F2E-2920-4607-BE8E-BA8A947D71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127" y="2333620"/>
            <a:ext cx="3686923" cy="10953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8E61FA2-6B39-435C-BC4A-948523C6C5EE}"/>
              </a:ext>
            </a:extLst>
          </p:cNvPr>
          <p:cNvSpPr txBox="1"/>
          <p:nvPr/>
        </p:nvSpPr>
        <p:spPr>
          <a:xfrm>
            <a:off x="1167633" y="3752166"/>
            <a:ext cx="28479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cap="all" dirty="0">
                <a:solidFill>
                  <a:srgbClr val="2CD5C4"/>
                </a:solidFill>
                <a:latin typeface="Sailec Bold" panose="00000800000000000000" pitchFamily="50" charset="0"/>
                <a:cs typeface="Calibri"/>
              </a:rPr>
              <a:t>We are strategic thinkers and complex problem solvers</a:t>
            </a:r>
          </a:p>
        </p:txBody>
      </p:sp>
    </p:spTree>
    <p:extLst>
      <p:ext uri="{BB962C8B-B14F-4D97-AF65-F5344CB8AC3E}">
        <p14:creationId xmlns:p14="http://schemas.microsoft.com/office/powerpoint/2010/main" val="65871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1B0F05-82E5-468C-99DE-A492BF24C9BB}"/>
              </a:ext>
            </a:extLst>
          </p:cNvPr>
          <p:cNvSpPr txBox="1"/>
          <p:nvPr/>
        </p:nvSpPr>
        <p:spPr>
          <a:xfrm>
            <a:off x="203200" y="83820"/>
            <a:ext cx="1175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cap="all" spc="300" dirty="0">
                <a:solidFill>
                  <a:srgbClr val="FFAD00"/>
                </a:solidFill>
                <a:latin typeface="Barlow Condensed" panose="00000506000000000000" pitchFamily="2" charset="0"/>
              </a:rPr>
              <a:t>Your Dedicated Team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2DF480B-3755-1383-EF0F-FCC5ED4FED5A}"/>
              </a:ext>
            </a:extLst>
          </p:cNvPr>
          <p:cNvGrpSpPr/>
          <p:nvPr/>
        </p:nvGrpSpPr>
        <p:grpSpPr>
          <a:xfrm>
            <a:off x="8261849" y="977303"/>
            <a:ext cx="1830761" cy="5786816"/>
            <a:chOff x="1211436" y="728076"/>
            <a:chExt cx="1830761" cy="578681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A2AE00B-4A76-5319-D534-8CFF6DF14616}"/>
                </a:ext>
              </a:extLst>
            </p:cNvPr>
            <p:cNvSpPr/>
            <p:nvPr/>
          </p:nvSpPr>
          <p:spPr>
            <a:xfrm>
              <a:off x="1215421" y="2201526"/>
              <a:ext cx="1826776" cy="3867088"/>
            </a:xfrm>
            <a:prstGeom prst="rect">
              <a:avLst/>
            </a:prstGeom>
            <a:noFill/>
            <a:ln>
              <a:solidFill>
                <a:srgbClr val="2CD5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64369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5D30387-AAAF-B60A-9631-C3A57572A0F2}"/>
                </a:ext>
              </a:extLst>
            </p:cNvPr>
            <p:cNvSpPr txBox="1"/>
            <p:nvPr/>
          </p:nvSpPr>
          <p:spPr>
            <a:xfrm>
              <a:off x="1251746" y="3560237"/>
              <a:ext cx="1786466" cy="295465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r>
                <a:rPr lang="en-US" sz="1200" b="1" dirty="0">
                  <a:solidFill>
                    <a:schemeClr val="bg1"/>
                  </a:solidFill>
                  <a:latin typeface="Alegreya Sans Light"/>
                </a:rPr>
                <a:t>Over 7 years of industry experience</a:t>
              </a:r>
            </a:p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r>
                <a:rPr lang="en-US" sz="1200" b="1" dirty="0">
                  <a:solidFill>
                    <a:schemeClr val="bg1"/>
                  </a:solidFill>
                  <a:latin typeface="Alegreya Sans Light"/>
                </a:rPr>
                <a:t>Administrative management</a:t>
              </a:r>
            </a:p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r>
                <a:rPr lang="en-US" sz="1200" b="1" dirty="0">
                  <a:solidFill>
                    <a:schemeClr val="bg1"/>
                  </a:solidFill>
                  <a:latin typeface="Alegreya Sans Light"/>
                </a:rPr>
                <a:t>Applied best practices through a hands-on approach</a:t>
              </a:r>
            </a:p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r>
                <a:rPr lang="en-US" sz="1200" b="1" dirty="0">
                  <a:solidFill>
                    <a:schemeClr val="bg1"/>
                  </a:solidFill>
                  <a:latin typeface="Alegreya Sans Light"/>
                </a:rPr>
                <a:t>OSHA 30-Hour Certified</a:t>
              </a:r>
            </a:p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r>
                <a:rPr lang="en-US" sz="1200" b="1" dirty="0">
                  <a:solidFill>
                    <a:schemeClr val="bg1"/>
                  </a:solidFill>
                  <a:latin typeface="Alegreya Sans Light"/>
                </a:rPr>
                <a:t>Versed in all PM platforms</a:t>
              </a:r>
            </a:p>
            <a:p>
              <a:pPr>
                <a:spcAft>
                  <a:spcPts val="600"/>
                </a:spcAft>
                <a:buClr>
                  <a:srgbClr val="FFAD00"/>
                </a:buClr>
              </a:pPr>
              <a:endParaRPr lang="en-US" sz="1200" b="1" dirty="0">
                <a:solidFill>
                  <a:schemeClr val="bg1"/>
                </a:solidFill>
                <a:latin typeface="Alegreya Sans Light"/>
              </a:endParaRPr>
            </a:p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endParaRPr lang="en-US" sz="1200" b="1" dirty="0">
                <a:solidFill>
                  <a:schemeClr val="bg1"/>
                </a:solidFill>
                <a:latin typeface="Alegreya Sans Ligh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CABA42F-36AB-7D24-D9A4-7C17F1552308}"/>
                </a:ext>
              </a:extLst>
            </p:cNvPr>
            <p:cNvSpPr txBox="1"/>
            <p:nvPr/>
          </p:nvSpPr>
          <p:spPr>
            <a:xfrm>
              <a:off x="1211436" y="2569452"/>
              <a:ext cx="18267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 dirty="0">
                  <a:solidFill>
                    <a:schemeClr val="bg1"/>
                  </a:solidFill>
                  <a:latin typeface="Alegreya Sans" panose="00000500000000000000" pitchFamily="2" charset="0"/>
                </a:rPr>
                <a:t>Randy Garcia</a:t>
              </a:r>
              <a:br>
                <a:rPr lang="en-US" b="1" spc="-130" dirty="0">
                  <a:solidFill>
                    <a:schemeClr val="bg1"/>
                  </a:solidFill>
                  <a:latin typeface="Alegreya Sans" panose="00000500000000000000" pitchFamily="2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legreya Sans Light"/>
                </a:rPr>
                <a:t>Asst. Project Manager</a:t>
              </a:r>
            </a:p>
            <a:p>
              <a:pPr algn="ctr"/>
              <a:r>
                <a:rPr lang="en-US" sz="1200" i="1" spc="-20" dirty="0">
                  <a:solidFill>
                    <a:srgbClr val="FFFF00"/>
                  </a:solidFill>
                  <a:latin typeface="Alegreya Sans Light"/>
                </a:rPr>
                <a:t>Project Administration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2F17324-272C-D5FC-EB79-FCEBC87B462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88911" y="728076"/>
              <a:ext cx="1666234" cy="1645920"/>
              <a:chOff x="-2401995" y="1845428"/>
              <a:chExt cx="1851370" cy="1839261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A470502-E4CF-8E40-9754-4C9492ED9091}"/>
                  </a:ext>
                </a:extLst>
              </p:cNvPr>
              <p:cNvSpPr/>
              <p:nvPr/>
            </p:nvSpPr>
            <p:spPr>
              <a:xfrm>
                <a:off x="-2389886" y="1845428"/>
                <a:ext cx="1839261" cy="183926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064369"/>
                  </a:solidFill>
                </a:endParaRPr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ABF24D2-3076-03D2-3612-95F6D46947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304" b="304"/>
              <a:stretch/>
            </p:blipFill>
            <p:spPr>
              <a:xfrm>
                <a:off x="-2401995" y="1845428"/>
                <a:ext cx="1835360" cy="1834632"/>
              </a:xfrm>
              <a:prstGeom prst="ellipse">
                <a:avLst/>
              </a:prstGeom>
              <a:ln w="63500" cap="rnd">
                <a:solidFill>
                  <a:srgbClr val="2CD5C4"/>
                </a:solidFill>
              </a:ln>
              <a:effectLst/>
            </p:spPr>
          </p:pic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183A29B-0998-5301-62E9-8E44B4D6EE84}"/>
              </a:ext>
            </a:extLst>
          </p:cNvPr>
          <p:cNvGrpSpPr/>
          <p:nvPr/>
        </p:nvGrpSpPr>
        <p:grpSpPr>
          <a:xfrm>
            <a:off x="5146973" y="977303"/>
            <a:ext cx="1898053" cy="5340538"/>
            <a:chOff x="1170112" y="728076"/>
            <a:chExt cx="1898053" cy="5340538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B235811-4D69-C799-2226-6E8A7447CD5A}"/>
                </a:ext>
              </a:extLst>
            </p:cNvPr>
            <p:cNvSpPr/>
            <p:nvPr/>
          </p:nvSpPr>
          <p:spPr>
            <a:xfrm>
              <a:off x="1215421" y="2201526"/>
              <a:ext cx="1826776" cy="3867088"/>
            </a:xfrm>
            <a:prstGeom prst="rect">
              <a:avLst/>
            </a:prstGeom>
            <a:noFill/>
            <a:ln>
              <a:solidFill>
                <a:srgbClr val="2CD5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64369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E1BDDC5-40B4-935E-E283-B3E9748B447B}"/>
                </a:ext>
              </a:extLst>
            </p:cNvPr>
            <p:cNvSpPr txBox="1"/>
            <p:nvPr/>
          </p:nvSpPr>
          <p:spPr>
            <a:xfrm>
              <a:off x="1251746" y="3560237"/>
              <a:ext cx="1786466" cy="243143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r>
                <a:rPr lang="en-US" sz="1200" b="1" dirty="0">
                  <a:solidFill>
                    <a:schemeClr val="bg1"/>
                  </a:solidFill>
                  <a:latin typeface="Alegreya Sans Light"/>
                </a:rPr>
                <a:t>Over 20 years of industry experience</a:t>
              </a:r>
            </a:p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r>
                <a:rPr lang="en-US" sz="1200" b="1" dirty="0">
                  <a:solidFill>
                    <a:schemeClr val="bg1"/>
                  </a:solidFill>
                  <a:latin typeface="Alegreya Sans Light"/>
                </a:rPr>
                <a:t>Extensive K-12 project experience</a:t>
              </a:r>
            </a:p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r>
                <a:rPr lang="en-US" sz="1200" b="1" dirty="0">
                  <a:solidFill>
                    <a:schemeClr val="bg1"/>
                  </a:solidFill>
                  <a:latin typeface="Alegreya Sans Light"/>
                </a:rPr>
                <a:t>Experience with occupied addition/ renovation projects</a:t>
              </a:r>
            </a:p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r>
                <a:rPr lang="en-US" sz="1200" b="1" dirty="0">
                  <a:solidFill>
                    <a:schemeClr val="bg1"/>
                  </a:solidFill>
                  <a:latin typeface="Alegreya Sans Light"/>
                </a:rPr>
                <a:t>Strong local knowledge </a:t>
              </a:r>
            </a:p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r>
                <a:rPr lang="en-US" sz="1200" b="1" dirty="0">
                  <a:solidFill>
                    <a:schemeClr val="bg1"/>
                  </a:solidFill>
                  <a:latin typeface="Alegreya Sans Light"/>
                </a:rPr>
                <a:t>OSHA 30-Hour Certified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070764E-CD30-6775-1D36-0FB76C2390EB}"/>
                </a:ext>
              </a:extLst>
            </p:cNvPr>
            <p:cNvSpPr txBox="1"/>
            <p:nvPr/>
          </p:nvSpPr>
          <p:spPr>
            <a:xfrm>
              <a:off x="1170112" y="2558523"/>
              <a:ext cx="189805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 dirty="0">
                  <a:solidFill>
                    <a:schemeClr val="bg1"/>
                  </a:solidFill>
                  <a:latin typeface="Alegreya Sans" panose="00000500000000000000" pitchFamily="2" charset="0"/>
                </a:rPr>
                <a:t>John Calabrese</a:t>
              </a:r>
              <a:br>
                <a:rPr lang="en-US" b="1" spc="-130" dirty="0">
                  <a:solidFill>
                    <a:schemeClr val="bg1"/>
                  </a:solidFill>
                  <a:latin typeface="Alegreya Sans" panose="00000500000000000000" pitchFamily="2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Alegreya Sans Light"/>
                </a:rPr>
                <a:t>Senior Project Manager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legreya Sans Light"/>
                  <a:ea typeface="+mn-ea"/>
                  <a:cs typeface="+mn-cs"/>
                </a:rPr>
                <a:t>Primary Point of Contact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i="1" dirty="0">
                  <a:solidFill>
                    <a:srgbClr val="FFFF00"/>
                  </a:solidFill>
                  <a:latin typeface="Alegreya Sans Light"/>
                </a:rPr>
                <a:t>Full Time On-Site Manager</a:t>
              </a: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legreya Sans Light"/>
                <a:ea typeface="+mn-ea"/>
                <a:cs typeface="+mn-cs"/>
              </a:endParaRPr>
            </a:p>
            <a:p>
              <a:pPr algn="ctr"/>
              <a:endParaRPr lang="en-US" sz="1400" dirty="0">
                <a:solidFill>
                  <a:schemeClr val="bg1"/>
                </a:solidFill>
                <a:latin typeface="Alegreya Sans Light"/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F1B03D40-D12B-7905-0351-B97FFCFAA0F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88911" y="728076"/>
              <a:ext cx="1666234" cy="1645920"/>
              <a:chOff x="-2401995" y="1845428"/>
              <a:chExt cx="1851370" cy="1839261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5053FA02-105A-B88C-F2A6-305424C695C6}"/>
                  </a:ext>
                </a:extLst>
              </p:cNvPr>
              <p:cNvSpPr/>
              <p:nvPr/>
            </p:nvSpPr>
            <p:spPr>
              <a:xfrm>
                <a:off x="-2389886" y="1845428"/>
                <a:ext cx="1839261" cy="183926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064369"/>
                  </a:solidFill>
                </a:endParaRPr>
              </a:p>
            </p:txBody>
          </p:sp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D5830CC8-9729-0512-66F5-599F358D10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304" b="304"/>
              <a:stretch/>
            </p:blipFill>
            <p:spPr>
              <a:xfrm>
                <a:off x="-2401995" y="1845428"/>
                <a:ext cx="1835360" cy="1834632"/>
              </a:xfrm>
              <a:prstGeom prst="ellipse">
                <a:avLst/>
              </a:prstGeom>
              <a:ln w="63500" cap="rnd">
                <a:solidFill>
                  <a:srgbClr val="2CD5C4"/>
                </a:solidFill>
              </a:ln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9A17BC2-0268-7FB9-6FDA-4AC8868A1169}"/>
              </a:ext>
            </a:extLst>
          </p:cNvPr>
          <p:cNvGrpSpPr/>
          <p:nvPr/>
        </p:nvGrpSpPr>
        <p:grpSpPr>
          <a:xfrm>
            <a:off x="2186442" y="977303"/>
            <a:ext cx="1872085" cy="5340540"/>
            <a:chOff x="9188067" y="728076"/>
            <a:chExt cx="1872085" cy="5340540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5F3268B-285A-4531-087A-4AC61D8A22D3}"/>
                </a:ext>
              </a:extLst>
            </p:cNvPr>
            <p:cNvSpPr/>
            <p:nvPr/>
          </p:nvSpPr>
          <p:spPr>
            <a:xfrm>
              <a:off x="9188067" y="2201526"/>
              <a:ext cx="1826776" cy="3867090"/>
            </a:xfrm>
            <a:prstGeom prst="rect">
              <a:avLst/>
            </a:prstGeom>
            <a:noFill/>
            <a:ln>
              <a:solidFill>
                <a:srgbClr val="2CD5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64369"/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4615C62-8E2F-5F24-DF69-51E15034DC58}"/>
                </a:ext>
              </a:extLst>
            </p:cNvPr>
            <p:cNvSpPr txBox="1"/>
            <p:nvPr/>
          </p:nvSpPr>
          <p:spPr>
            <a:xfrm>
              <a:off x="9316339" y="2569452"/>
              <a:ext cx="1628943" cy="116955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 dirty="0">
                  <a:solidFill>
                    <a:schemeClr val="bg1"/>
                  </a:solidFill>
                  <a:latin typeface="Alegreya Sans"/>
                </a:rPr>
                <a:t>Dan Connelly</a:t>
              </a:r>
              <a:br>
                <a:rPr lang="en-US" b="1" dirty="0">
                  <a:solidFill>
                    <a:schemeClr val="bg1"/>
                  </a:solidFill>
                  <a:latin typeface="Alegreya Sans"/>
                </a:rPr>
              </a:b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legreya Sans" panose="00000500000000000000" pitchFamily="2" charset="0"/>
                  <a:ea typeface="+mn-ea"/>
                  <a:cs typeface="+mn-cs"/>
                </a:rPr>
                <a:t>CCM</a:t>
              </a:r>
              <a:endParaRPr lang="en-US" b="1" dirty="0">
                <a:solidFill>
                  <a:schemeClr val="bg1"/>
                </a:solidFill>
                <a:latin typeface="Alegreya Sans"/>
              </a:endParaRPr>
            </a:p>
            <a:p>
              <a:pPr algn="ctr"/>
              <a:r>
                <a:rPr lang="en-US" sz="1400" dirty="0">
                  <a:solidFill>
                    <a:schemeClr val="bg1"/>
                  </a:solidFill>
                  <a:latin typeface="Alegreya Sans Light"/>
                </a:rPr>
                <a:t>Project Executive/</a:t>
              </a:r>
              <a:br>
                <a:rPr lang="en-US" sz="1400" dirty="0">
                  <a:solidFill>
                    <a:schemeClr val="bg1"/>
                  </a:solidFill>
                  <a:latin typeface="Alegreya Sans Light"/>
                </a:rPr>
              </a:br>
              <a:r>
                <a:rPr lang="en-US" sz="1400" dirty="0">
                  <a:solidFill>
                    <a:schemeClr val="bg1"/>
                  </a:solidFill>
                  <a:latin typeface="Alegreya Sans Light"/>
                </a:rPr>
                <a:t>Managing Director</a:t>
              </a:r>
            </a:p>
            <a:p>
              <a:pPr algn="ctr"/>
              <a:r>
                <a:rPr lang="en-US" sz="1400" i="1" dirty="0">
                  <a:solidFill>
                    <a:srgbClr val="FFFF00"/>
                  </a:solidFill>
                  <a:latin typeface="Alegreya Sans Light"/>
                </a:rPr>
                <a:t>Principal-in-Charge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1EEDE06-7482-FCCA-50FD-B1E01F5225A9}"/>
                </a:ext>
              </a:extLst>
            </p:cNvPr>
            <p:cNvSpPr txBox="1"/>
            <p:nvPr/>
          </p:nvSpPr>
          <p:spPr>
            <a:xfrm>
              <a:off x="9240679" y="3739003"/>
              <a:ext cx="1819473" cy="153888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r>
                <a:rPr lang="en-US" sz="1200" b="1" dirty="0">
                  <a:solidFill>
                    <a:schemeClr val="bg1"/>
                  </a:solidFill>
                  <a:latin typeface="Alegreya Sans Light"/>
                </a:rPr>
                <a:t>Over 25 years of industry experience</a:t>
              </a:r>
            </a:p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r>
                <a:rPr lang="en-US" sz="1200" b="1" dirty="0">
                  <a:solidFill>
                    <a:schemeClr val="bg1"/>
                  </a:solidFill>
                  <a:latin typeface="Alegreya Sans Light"/>
                </a:rPr>
                <a:t>Leadership and resource management</a:t>
              </a:r>
            </a:p>
            <a:p>
              <a:pPr marL="285750" indent="-285750">
                <a:spcAft>
                  <a:spcPts val="600"/>
                </a:spcAft>
                <a:buClr>
                  <a:srgbClr val="FFAD00"/>
                </a:buClr>
                <a:buFont typeface="Wingdings" panose="05000000000000000000" pitchFamily="2" charset="2"/>
                <a:buChar char="ü"/>
              </a:pPr>
              <a:r>
                <a:rPr lang="en-US" sz="1200" b="1" dirty="0">
                  <a:solidFill>
                    <a:schemeClr val="bg1"/>
                  </a:solidFill>
                  <a:latin typeface="Alegreya Sans Light"/>
                </a:rPr>
                <a:t>Resource allocation and contract administration</a:t>
              </a:r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1496A94E-E0B9-6D98-22BF-E9D0241EB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8495" y="728076"/>
              <a:ext cx="1645920" cy="1645920"/>
            </a:xfrm>
            <a:prstGeom prst="ellipse">
              <a:avLst/>
            </a:prstGeom>
            <a:ln w="63500" cap="rnd">
              <a:solidFill>
                <a:srgbClr val="2CD5C4"/>
              </a:solidFill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618502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1B0F05-82E5-468C-99DE-A492BF24C9BB}"/>
              </a:ext>
            </a:extLst>
          </p:cNvPr>
          <p:cNvSpPr txBox="1"/>
          <p:nvPr/>
        </p:nvSpPr>
        <p:spPr>
          <a:xfrm>
            <a:off x="203200" y="83820"/>
            <a:ext cx="1175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cap="all" spc="300" dirty="0">
                <a:solidFill>
                  <a:srgbClr val="FFAD00"/>
                </a:solidFill>
                <a:latin typeface="Barlow Condensed" panose="00000506000000000000" pitchFamily="2" charset="0"/>
              </a:rPr>
              <a:t>EXTENSIVE K-12 Team Experience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6D2F76-0DC1-4856-F075-71FE23E14D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90" r="2890"/>
          <a:stretch/>
        </p:blipFill>
        <p:spPr>
          <a:xfrm>
            <a:off x="791209" y="1358015"/>
            <a:ext cx="2902647" cy="21145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FDF85C-7570-2427-8B13-C4DC36EF76F7}"/>
              </a:ext>
            </a:extLst>
          </p:cNvPr>
          <p:cNvSpPr txBox="1"/>
          <p:nvPr/>
        </p:nvSpPr>
        <p:spPr>
          <a:xfrm>
            <a:off x="4726244" y="955187"/>
            <a:ext cx="2902645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chemeClr val="bg1"/>
                </a:solidFill>
              </a:rPr>
              <a:t>Paterson Middle School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C6E8D0-0001-FEF4-56F5-AA2A7420FB44}"/>
              </a:ext>
            </a:extLst>
          </p:cNvPr>
          <p:cNvSpPr txBox="1"/>
          <p:nvPr/>
        </p:nvSpPr>
        <p:spPr>
          <a:xfrm>
            <a:off x="770316" y="955186"/>
            <a:ext cx="2923540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chemeClr val="bg1"/>
                </a:solidFill>
              </a:rPr>
              <a:t>Orange High School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44DD2F1-629D-E203-B9C8-52A5773E0D3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47" r="4447"/>
          <a:stretch/>
        </p:blipFill>
        <p:spPr bwMode="auto">
          <a:xfrm>
            <a:off x="4739926" y="1358015"/>
            <a:ext cx="2902647" cy="2123994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30AF5EE-B5EA-9440-21CA-F40A31B68A88}"/>
              </a:ext>
            </a:extLst>
          </p:cNvPr>
          <p:cNvSpPr txBox="1"/>
          <p:nvPr/>
        </p:nvSpPr>
        <p:spPr>
          <a:xfrm>
            <a:off x="8583195" y="986392"/>
            <a:ext cx="2902645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chemeClr val="bg1"/>
                </a:solidFill>
              </a:rPr>
              <a:t>NJIT Wellness and Events Center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8E4EED4-89B8-15DA-6F2D-B34BAE2FC6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5500" y="1386592"/>
            <a:ext cx="3358033" cy="2238688"/>
          </a:xfrm>
          <a:prstGeom prst="rect">
            <a:avLst/>
          </a:prstGeom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B25FEA-1539-B437-2F8E-3028171765E0}"/>
              </a:ext>
            </a:extLst>
          </p:cNvPr>
          <p:cNvSpPr txBox="1"/>
          <p:nvPr/>
        </p:nvSpPr>
        <p:spPr>
          <a:xfrm>
            <a:off x="741741" y="3574561"/>
            <a:ext cx="2923540" cy="118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chemeClr val="bg1"/>
                </a:solidFill>
              </a:rPr>
              <a:t>Orange School District</a:t>
            </a:r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chemeClr val="bg1"/>
                </a:solidFill>
              </a:rPr>
              <a:t>Dr. Gerald Fitzhugh</a:t>
            </a:r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chemeClr val="bg1"/>
                </a:solidFill>
              </a:rPr>
              <a:t>Superintendent</a:t>
            </a:r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chemeClr val="bg1"/>
                </a:solidFill>
              </a:rPr>
              <a:t>973.677.4000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4E7C27-E3D4-7B1E-E7C1-479E31888675}"/>
              </a:ext>
            </a:extLst>
          </p:cNvPr>
          <p:cNvSpPr txBox="1"/>
          <p:nvPr/>
        </p:nvSpPr>
        <p:spPr>
          <a:xfrm>
            <a:off x="4438462" y="3589868"/>
            <a:ext cx="3505573" cy="145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chemeClr val="bg1"/>
                </a:solidFill>
              </a:rPr>
              <a:t>New Jersey School Development Authority</a:t>
            </a:r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chemeClr val="bg1"/>
                </a:solidFill>
              </a:rPr>
              <a:t>Joseph Lucarelli</a:t>
            </a:r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chemeClr val="bg1"/>
                </a:solidFill>
              </a:rPr>
              <a:t>Director, Program Operations</a:t>
            </a:r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chemeClr val="bg1"/>
                </a:solidFill>
              </a:rPr>
              <a:t>609.858.5373</a:t>
            </a:r>
          </a:p>
          <a:p>
            <a:pPr algn="ctr">
              <a:lnSpc>
                <a:spcPct val="120000"/>
              </a:lnSpc>
            </a:pP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23583F-10E2-9755-531A-ADE201A33378}"/>
              </a:ext>
            </a:extLst>
          </p:cNvPr>
          <p:cNvSpPr txBox="1"/>
          <p:nvPr/>
        </p:nvSpPr>
        <p:spPr>
          <a:xfrm>
            <a:off x="7944035" y="3647018"/>
            <a:ext cx="4014285" cy="173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chemeClr val="bg1"/>
                </a:solidFill>
              </a:rPr>
              <a:t>New Jersey Institute of Technology</a:t>
            </a:r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chemeClr val="bg1"/>
                </a:solidFill>
              </a:rPr>
              <a:t>Andrew Christ, PE</a:t>
            </a:r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chemeClr val="bg1"/>
                </a:solidFill>
              </a:rPr>
              <a:t>Sr. Vice President</a:t>
            </a:r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chemeClr val="bg1"/>
                </a:solidFill>
              </a:rPr>
              <a:t>Real Estate Development and Capital Operations</a:t>
            </a:r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chemeClr val="bg1"/>
                </a:solidFill>
              </a:rPr>
              <a:t>973.596.5770</a:t>
            </a:r>
          </a:p>
          <a:p>
            <a:pPr algn="ctr">
              <a:lnSpc>
                <a:spcPct val="120000"/>
              </a:lnSpc>
            </a:pPr>
            <a:endParaRPr lang="en-US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987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CDF5B5C5-19D7-CD42-B652-385B1E72E0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08" b="14010"/>
          <a:stretch/>
        </p:blipFill>
        <p:spPr>
          <a:xfrm>
            <a:off x="0" y="-1578"/>
            <a:ext cx="12201526" cy="6593988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DCB68DB-A7FF-CDB7-A2A3-DF6E6BEB51D1}"/>
              </a:ext>
            </a:extLst>
          </p:cNvPr>
          <p:cNvSpPr/>
          <p:nvPr/>
        </p:nvSpPr>
        <p:spPr>
          <a:xfrm>
            <a:off x="0" y="-1578"/>
            <a:ext cx="12201526" cy="6593988"/>
          </a:xfrm>
          <a:prstGeom prst="rect">
            <a:avLst/>
          </a:prstGeom>
          <a:solidFill>
            <a:srgbClr val="00426A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A6D8FDC-00FE-95AE-A0DC-5DE5AE5C5700}"/>
              </a:ext>
            </a:extLst>
          </p:cNvPr>
          <p:cNvGrpSpPr/>
          <p:nvPr/>
        </p:nvGrpSpPr>
        <p:grpSpPr>
          <a:xfrm>
            <a:off x="728887" y="2171702"/>
            <a:ext cx="10581146" cy="2898030"/>
            <a:chOff x="1776730" y="2262549"/>
            <a:chExt cx="8225014" cy="225271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CF95ADB-19B7-C4E9-3AC5-A36352B158F4}"/>
                </a:ext>
              </a:extLst>
            </p:cNvPr>
            <p:cNvGrpSpPr/>
            <p:nvPr/>
          </p:nvGrpSpPr>
          <p:grpSpPr>
            <a:xfrm>
              <a:off x="1776730" y="2262549"/>
              <a:ext cx="2460501" cy="2240645"/>
              <a:chOff x="1421356" y="2080257"/>
              <a:chExt cx="1897349" cy="1748543"/>
            </a:xfrm>
          </p:grpSpPr>
          <p:sp>
            <p:nvSpPr>
              <p:cNvPr id="18" name="Graphic 2">
                <a:extLst>
                  <a:ext uri="{FF2B5EF4-FFF2-40B4-BE49-F238E27FC236}">
                    <a16:creationId xmlns:a16="http://schemas.microsoft.com/office/drawing/2014/main" id="{47C03FF2-A5A4-0861-139E-A84AB35C3F3C}"/>
                  </a:ext>
                </a:extLst>
              </p:cNvPr>
              <p:cNvSpPr/>
              <p:nvPr/>
            </p:nvSpPr>
            <p:spPr>
              <a:xfrm>
                <a:off x="1421356" y="2080257"/>
                <a:ext cx="1897349" cy="1748543"/>
              </a:xfrm>
              <a:custGeom>
                <a:avLst/>
                <a:gdLst>
                  <a:gd name="connsiteX0" fmla="*/ 1022633 w 1897349"/>
                  <a:gd name="connsiteY0" fmla="*/ -85 h 1748543"/>
                  <a:gd name="connsiteX1" fmla="*/ 494567 w 1897349"/>
                  <a:gd name="connsiteY1" fmla="*/ 178017 h 1748543"/>
                  <a:gd name="connsiteX2" fmla="*/ 460483 w 1897349"/>
                  <a:gd name="connsiteY2" fmla="*/ 131931 h 1748543"/>
                  <a:gd name="connsiteX3" fmla="*/ 394234 w 1897349"/>
                  <a:gd name="connsiteY3" fmla="*/ 257707 h 1748543"/>
                  <a:gd name="connsiteX4" fmla="*/ 534172 w 1897349"/>
                  <a:gd name="connsiteY4" fmla="*/ 231664 h 1748543"/>
                  <a:gd name="connsiteX5" fmla="*/ 501647 w 1897349"/>
                  <a:gd name="connsiteY5" fmla="*/ 187618 h 1748543"/>
                  <a:gd name="connsiteX6" fmla="*/ 1023113 w 1897349"/>
                  <a:gd name="connsiteY6" fmla="*/ 11916 h 1748543"/>
                  <a:gd name="connsiteX7" fmla="*/ 1884820 w 1897349"/>
                  <a:gd name="connsiteY7" fmla="*/ 874620 h 1748543"/>
                  <a:gd name="connsiteX8" fmla="*/ 1022032 w 1897349"/>
                  <a:gd name="connsiteY8" fmla="*/ 1736292 h 1748543"/>
                  <a:gd name="connsiteX9" fmla="*/ 340947 w 1897349"/>
                  <a:gd name="connsiteY9" fmla="*/ 1402050 h 1748543"/>
                  <a:gd name="connsiteX10" fmla="*/ 340947 w 1897349"/>
                  <a:gd name="connsiteY10" fmla="*/ 393204 h 1748543"/>
                  <a:gd name="connsiteX11" fmla="*/ 316944 w 1897349"/>
                  <a:gd name="connsiteY11" fmla="*/ 369201 h 1748543"/>
                  <a:gd name="connsiteX12" fmla="*/ 172926 w 1897349"/>
                  <a:gd name="connsiteY12" fmla="*/ 369201 h 1748543"/>
                  <a:gd name="connsiteX13" fmla="*/ 147963 w 1897349"/>
                  <a:gd name="connsiteY13" fmla="*/ 374242 h 1748543"/>
                  <a:gd name="connsiteX14" fmla="*/ 14146 w 1897349"/>
                  <a:gd name="connsiteY14" fmla="*/ 434249 h 1748543"/>
                  <a:gd name="connsiteX15" fmla="*/ -1096 w 1897349"/>
                  <a:gd name="connsiteY15" fmla="*/ 460892 h 1748543"/>
                  <a:gd name="connsiteX16" fmla="*/ 3345 w 1897349"/>
                  <a:gd name="connsiteY16" fmla="*/ 561105 h 1748543"/>
                  <a:gd name="connsiteX17" fmla="*/ 21587 w 1897349"/>
                  <a:gd name="connsiteY17" fmla="*/ 583668 h 1748543"/>
                  <a:gd name="connsiteX18" fmla="*/ 25908 w 1897349"/>
                  <a:gd name="connsiteY18" fmla="*/ 583668 h 1748543"/>
                  <a:gd name="connsiteX19" fmla="*/ 31549 w 1897349"/>
                  <a:gd name="connsiteY19" fmla="*/ 583668 h 1748543"/>
                  <a:gd name="connsiteX20" fmla="*/ 154325 w 1897349"/>
                  <a:gd name="connsiteY20" fmla="*/ 559665 h 1748543"/>
                  <a:gd name="connsiteX21" fmla="*/ 154325 w 1897349"/>
                  <a:gd name="connsiteY21" fmla="*/ 561225 h 1748543"/>
                  <a:gd name="connsiteX22" fmla="*/ 154325 w 1897349"/>
                  <a:gd name="connsiteY22" fmla="*/ 1398330 h 1748543"/>
                  <a:gd name="connsiteX23" fmla="*/ 120359 w 1897349"/>
                  <a:gd name="connsiteY23" fmla="*/ 1444331 h 1748543"/>
                  <a:gd name="connsiteX24" fmla="*/ 166326 w 1897349"/>
                  <a:gd name="connsiteY24" fmla="*/ 1478320 h 1748543"/>
                  <a:gd name="connsiteX25" fmla="*/ 200290 w 1897349"/>
                  <a:gd name="connsiteY25" fmla="*/ 1432330 h 1748543"/>
                  <a:gd name="connsiteX26" fmla="*/ 166326 w 1897349"/>
                  <a:gd name="connsiteY26" fmla="*/ 1398330 h 1748543"/>
                  <a:gd name="connsiteX27" fmla="*/ 166326 w 1897349"/>
                  <a:gd name="connsiteY27" fmla="*/ 561225 h 1748543"/>
                  <a:gd name="connsiteX28" fmla="*/ 162845 w 1897349"/>
                  <a:gd name="connsiteY28" fmla="*/ 551624 h 1748543"/>
                  <a:gd name="connsiteX29" fmla="*/ 150844 w 1897349"/>
                  <a:gd name="connsiteY29" fmla="*/ 548023 h 1748543"/>
                  <a:gd name="connsiteX30" fmla="*/ 29629 w 1897349"/>
                  <a:gd name="connsiteY30" fmla="*/ 572026 h 1748543"/>
                  <a:gd name="connsiteX31" fmla="*/ 25188 w 1897349"/>
                  <a:gd name="connsiteY31" fmla="*/ 572026 h 1748543"/>
                  <a:gd name="connsiteX32" fmla="*/ 14627 w 1897349"/>
                  <a:gd name="connsiteY32" fmla="*/ 561225 h 1748543"/>
                  <a:gd name="connsiteX33" fmla="*/ 10186 w 1897349"/>
                  <a:gd name="connsiteY33" fmla="*/ 461012 h 1748543"/>
                  <a:gd name="connsiteX34" fmla="*/ 18587 w 1897349"/>
                  <a:gd name="connsiteY34" fmla="*/ 445410 h 1748543"/>
                  <a:gd name="connsiteX35" fmla="*/ 152044 w 1897349"/>
                  <a:gd name="connsiteY35" fmla="*/ 385403 h 1748543"/>
                  <a:gd name="connsiteX36" fmla="*/ 172207 w 1897349"/>
                  <a:gd name="connsiteY36" fmla="*/ 381322 h 1748543"/>
                  <a:gd name="connsiteX37" fmla="*/ 316225 w 1897349"/>
                  <a:gd name="connsiteY37" fmla="*/ 381322 h 1748543"/>
                  <a:gd name="connsiteX38" fmla="*/ 328226 w 1897349"/>
                  <a:gd name="connsiteY38" fmla="*/ 393324 h 1748543"/>
                  <a:gd name="connsiteX39" fmla="*/ 328226 w 1897349"/>
                  <a:gd name="connsiteY39" fmla="*/ 1407451 h 1748543"/>
                  <a:gd name="connsiteX40" fmla="*/ 331707 w 1897349"/>
                  <a:gd name="connsiteY40" fmla="*/ 1407451 h 1748543"/>
                  <a:gd name="connsiteX41" fmla="*/ 330147 w 1897349"/>
                  <a:gd name="connsiteY41" fmla="*/ 1408651 h 1748543"/>
                  <a:gd name="connsiteX42" fmla="*/ 1556339 w 1897349"/>
                  <a:gd name="connsiteY42" fmla="*/ 1566026 h 1748543"/>
                  <a:gd name="connsiteX43" fmla="*/ 1713799 w 1897349"/>
                  <a:gd name="connsiteY43" fmla="*/ 339797 h 1748543"/>
                  <a:gd name="connsiteX44" fmla="*/ 1021912 w 1897349"/>
                  <a:gd name="connsiteY44" fmla="*/ 35 h 1748543"/>
                  <a:gd name="connsiteX45" fmla="*/ 415956 w 1897349"/>
                  <a:gd name="connsiteY45" fmla="*/ 241385 h 1748543"/>
                  <a:gd name="connsiteX46" fmla="*/ 461683 w 1897349"/>
                  <a:gd name="connsiteY46" fmla="*/ 154374 h 1748543"/>
                  <a:gd name="connsiteX47" fmla="*/ 512689 w 1897349"/>
                  <a:gd name="connsiteY47" fmla="*/ 223383 h 1748543"/>
                  <a:gd name="connsiteX48" fmla="*/ 190209 w 1897349"/>
                  <a:gd name="connsiteY48" fmla="*/ 1438055 h 1748543"/>
                  <a:gd name="connsiteX49" fmla="*/ 161886 w 1897349"/>
                  <a:gd name="connsiteY49" fmla="*/ 1466618 h 1748543"/>
                  <a:gd name="connsiteX50" fmla="*/ 133322 w 1897349"/>
                  <a:gd name="connsiteY50" fmla="*/ 1438295 h 1748543"/>
                  <a:gd name="connsiteX51" fmla="*/ 161645 w 1897349"/>
                  <a:gd name="connsiteY51" fmla="*/ 1409731 h 1748543"/>
                  <a:gd name="connsiteX52" fmla="*/ 161886 w 1897349"/>
                  <a:gd name="connsiteY52" fmla="*/ 1409731 h 1748543"/>
                  <a:gd name="connsiteX53" fmla="*/ 190209 w 1897349"/>
                  <a:gd name="connsiteY53" fmla="*/ 1438055 h 1748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897349" h="1748543">
                    <a:moveTo>
                      <a:pt x="1022633" y="-85"/>
                    </a:moveTo>
                    <a:cubicBezTo>
                      <a:pt x="831809" y="-576"/>
                      <a:pt x="646146" y="62040"/>
                      <a:pt x="494567" y="178017"/>
                    </a:cubicBezTo>
                    <a:lnTo>
                      <a:pt x="460483" y="131931"/>
                    </a:lnTo>
                    <a:lnTo>
                      <a:pt x="394234" y="257707"/>
                    </a:lnTo>
                    <a:lnTo>
                      <a:pt x="534172" y="231664"/>
                    </a:lnTo>
                    <a:lnTo>
                      <a:pt x="501647" y="187618"/>
                    </a:lnTo>
                    <a:cubicBezTo>
                      <a:pt x="651307" y="73106"/>
                      <a:pt x="834689" y="11329"/>
                      <a:pt x="1023113" y="11916"/>
                    </a:cubicBezTo>
                    <a:cubicBezTo>
                      <a:pt x="1499332" y="12203"/>
                      <a:pt x="1885061" y="398449"/>
                      <a:pt x="1884820" y="874620"/>
                    </a:cubicBezTo>
                    <a:cubicBezTo>
                      <a:pt x="1884461" y="1350792"/>
                      <a:pt x="1498252" y="1736580"/>
                      <a:pt x="1022032" y="1736292"/>
                    </a:cubicBezTo>
                    <a:cubicBezTo>
                      <a:pt x="755599" y="1736136"/>
                      <a:pt x="504169" y="1612736"/>
                      <a:pt x="340947" y="1402050"/>
                    </a:cubicBezTo>
                    <a:lnTo>
                      <a:pt x="340947" y="393204"/>
                    </a:lnTo>
                    <a:cubicBezTo>
                      <a:pt x="340947" y="379942"/>
                      <a:pt x="330147" y="369201"/>
                      <a:pt x="316944" y="369201"/>
                    </a:cubicBezTo>
                    <a:lnTo>
                      <a:pt x="172926" y="369201"/>
                    </a:lnTo>
                    <a:cubicBezTo>
                      <a:pt x="164285" y="369129"/>
                      <a:pt x="155885" y="370845"/>
                      <a:pt x="147963" y="374242"/>
                    </a:cubicBezTo>
                    <a:lnTo>
                      <a:pt x="14146" y="434249"/>
                    </a:lnTo>
                    <a:cubicBezTo>
                      <a:pt x="4186" y="439254"/>
                      <a:pt x="-1815" y="449755"/>
                      <a:pt x="-1096" y="460892"/>
                    </a:cubicBezTo>
                    <a:lnTo>
                      <a:pt x="3345" y="561105"/>
                    </a:lnTo>
                    <a:cubicBezTo>
                      <a:pt x="2145" y="572374"/>
                      <a:pt x="10307" y="582480"/>
                      <a:pt x="21587" y="583668"/>
                    </a:cubicBezTo>
                    <a:cubicBezTo>
                      <a:pt x="23027" y="583824"/>
                      <a:pt x="24467" y="583824"/>
                      <a:pt x="25908" y="583668"/>
                    </a:cubicBezTo>
                    <a:lnTo>
                      <a:pt x="31549" y="583668"/>
                    </a:lnTo>
                    <a:lnTo>
                      <a:pt x="154325" y="559665"/>
                    </a:lnTo>
                    <a:cubicBezTo>
                      <a:pt x="154445" y="560181"/>
                      <a:pt x="154445" y="560709"/>
                      <a:pt x="154325" y="561225"/>
                    </a:cubicBezTo>
                    <a:lnTo>
                      <a:pt x="154325" y="1398330"/>
                    </a:lnTo>
                    <a:cubicBezTo>
                      <a:pt x="132242" y="1401642"/>
                      <a:pt x="117000" y="1422237"/>
                      <a:pt x="120359" y="1444331"/>
                    </a:cubicBezTo>
                    <a:cubicBezTo>
                      <a:pt x="123600" y="1466414"/>
                      <a:pt x="144244" y="1481644"/>
                      <a:pt x="166326" y="1478320"/>
                    </a:cubicBezTo>
                    <a:cubicBezTo>
                      <a:pt x="188408" y="1475007"/>
                      <a:pt x="203651" y="1454413"/>
                      <a:pt x="200290" y="1432330"/>
                    </a:cubicBezTo>
                    <a:cubicBezTo>
                      <a:pt x="197650" y="1414760"/>
                      <a:pt x="183848" y="1400970"/>
                      <a:pt x="166326" y="1398330"/>
                    </a:cubicBezTo>
                    <a:lnTo>
                      <a:pt x="166326" y="561225"/>
                    </a:lnTo>
                    <a:cubicBezTo>
                      <a:pt x="166206" y="557732"/>
                      <a:pt x="165006" y="554372"/>
                      <a:pt x="162845" y="551624"/>
                    </a:cubicBezTo>
                    <a:cubicBezTo>
                      <a:pt x="160205" y="547747"/>
                      <a:pt x="155164" y="546247"/>
                      <a:pt x="150844" y="548023"/>
                    </a:cubicBezTo>
                    <a:lnTo>
                      <a:pt x="29629" y="572026"/>
                    </a:lnTo>
                    <a:lnTo>
                      <a:pt x="25188" y="572026"/>
                    </a:lnTo>
                    <a:cubicBezTo>
                      <a:pt x="17507" y="572026"/>
                      <a:pt x="14627" y="569146"/>
                      <a:pt x="14627" y="561225"/>
                    </a:cubicBezTo>
                    <a:lnTo>
                      <a:pt x="10186" y="461012"/>
                    </a:lnTo>
                    <a:cubicBezTo>
                      <a:pt x="9466" y="454568"/>
                      <a:pt x="12826" y="448363"/>
                      <a:pt x="18587" y="445410"/>
                    </a:cubicBezTo>
                    <a:lnTo>
                      <a:pt x="152044" y="385403"/>
                    </a:lnTo>
                    <a:cubicBezTo>
                      <a:pt x="158405" y="382631"/>
                      <a:pt x="165246" y="381238"/>
                      <a:pt x="172207" y="381322"/>
                    </a:cubicBezTo>
                    <a:lnTo>
                      <a:pt x="316225" y="381322"/>
                    </a:lnTo>
                    <a:cubicBezTo>
                      <a:pt x="322825" y="381322"/>
                      <a:pt x="328226" y="386699"/>
                      <a:pt x="328226" y="393324"/>
                    </a:cubicBezTo>
                    <a:lnTo>
                      <a:pt x="328226" y="1407451"/>
                    </a:lnTo>
                    <a:lnTo>
                      <a:pt x="331707" y="1407451"/>
                    </a:lnTo>
                    <a:lnTo>
                      <a:pt x="330147" y="1408651"/>
                    </a:lnTo>
                    <a:cubicBezTo>
                      <a:pt x="625263" y="1790719"/>
                      <a:pt x="1174332" y="1861191"/>
                      <a:pt x="1556339" y="1566026"/>
                    </a:cubicBezTo>
                    <a:cubicBezTo>
                      <a:pt x="1938468" y="1270874"/>
                      <a:pt x="2008917" y="721865"/>
                      <a:pt x="1713799" y="339797"/>
                    </a:cubicBezTo>
                    <a:cubicBezTo>
                      <a:pt x="1548179" y="125502"/>
                      <a:pt x="1292667" y="23"/>
                      <a:pt x="1021912" y="35"/>
                    </a:cubicBezTo>
                    <a:close/>
                    <a:moveTo>
                      <a:pt x="415956" y="241385"/>
                    </a:moveTo>
                    <a:lnTo>
                      <a:pt x="461683" y="154374"/>
                    </a:lnTo>
                    <a:lnTo>
                      <a:pt x="512689" y="223383"/>
                    </a:lnTo>
                    <a:close/>
                    <a:moveTo>
                      <a:pt x="190209" y="1438055"/>
                    </a:moveTo>
                    <a:cubicBezTo>
                      <a:pt x="190329" y="1453765"/>
                      <a:pt x="177607" y="1466546"/>
                      <a:pt x="161886" y="1466618"/>
                    </a:cubicBezTo>
                    <a:cubicBezTo>
                      <a:pt x="146163" y="1466678"/>
                      <a:pt x="133442" y="1454004"/>
                      <a:pt x="133322" y="1438295"/>
                    </a:cubicBezTo>
                    <a:cubicBezTo>
                      <a:pt x="133202" y="1422585"/>
                      <a:pt x="145923" y="1409803"/>
                      <a:pt x="161645" y="1409731"/>
                    </a:cubicBezTo>
                    <a:cubicBezTo>
                      <a:pt x="161765" y="1409731"/>
                      <a:pt x="161765" y="1409731"/>
                      <a:pt x="161886" y="1409731"/>
                    </a:cubicBezTo>
                    <a:cubicBezTo>
                      <a:pt x="177487" y="1409791"/>
                      <a:pt x="190089" y="1422441"/>
                      <a:pt x="190209" y="1438055"/>
                    </a:cubicBezTo>
                    <a:close/>
                  </a:path>
                </a:pathLst>
              </a:custGeom>
              <a:solidFill>
                <a:srgbClr val="FFAD00"/>
              </a:solidFill>
              <a:ln w="119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A8A7E53-9E47-AE64-96EF-89FE10B93320}"/>
                  </a:ext>
                </a:extLst>
              </p:cNvPr>
              <p:cNvSpPr txBox="1"/>
              <p:nvPr/>
            </p:nvSpPr>
            <p:spPr>
              <a:xfrm>
                <a:off x="1804048" y="2395743"/>
                <a:ext cx="1350574" cy="117620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000" b="1" i="1" dirty="0">
                    <a:solidFill>
                      <a:schemeClr val="bg1"/>
                    </a:solidFill>
                    <a:latin typeface="Alegreya Sans"/>
                  </a:rPr>
                  <a:t>Well-developed schedule created with and for each school’s needs and programmatic considerations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9417499-41FA-4DF0-2CDB-55F64A47401B}"/>
                </a:ext>
              </a:extLst>
            </p:cNvPr>
            <p:cNvGrpSpPr/>
            <p:nvPr/>
          </p:nvGrpSpPr>
          <p:grpSpPr>
            <a:xfrm>
              <a:off x="4717428" y="2274621"/>
              <a:ext cx="2460501" cy="2240646"/>
              <a:chOff x="3930531" y="2080252"/>
              <a:chExt cx="2007196" cy="1748424"/>
            </a:xfrm>
          </p:grpSpPr>
          <p:sp>
            <p:nvSpPr>
              <p:cNvPr id="16" name="Graphic 2">
                <a:extLst>
                  <a:ext uri="{FF2B5EF4-FFF2-40B4-BE49-F238E27FC236}">
                    <a16:creationId xmlns:a16="http://schemas.microsoft.com/office/drawing/2014/main" id="{48F9B1DD-D1FC-CA97-0F9B-766072487E2D}"/>
                  </a:ext>
                </a:extLst>
              </p:cNvPr>
              <p:cNvSpPr/>
              <p:nvPr/>
            </p:nvSpPr>
            <p:spPr>
              <a:xfrm>
                <a:off x="3930531" y="2080252"/>
                <a:ext cx="2007196" cy="1748424"/>
              </a:xfrm>
              <a:custGeom>
                <a:avLst/>
                <a:gdLst>
                  <a:gd name="connsiteX0" fmla="*/ 1131187 w 2007196"/>
                  <a:gd name="connsiteY0" fmla="*/ -81 h 1748424"/>
                  <a:gd name="connsiteX1" fmla="*/ 602042 w 2007196"/>
                  <a:gd name="connsiteY1" fmla="*/ 177902 h 1748424"/>
                  <a:gd name="connsiteX2" fmla="*/ 568078 w 2007196"/>
                  <a:gd name="connsiteY2" fmla="*/ 131936 h 1748424"/>
                  <a:gd name="connsiteX3" fmla="*/ 501949 w 2007196"/>
                  <a:gd name="connsiteY3" fmla="*/ 257712 h 1748424"/>
                  <a:gd name="connsiteX4" fmla="*/ 641886 w 2007196"/>
                  <a:gd name="connsiteY4" fmla="*/ 231668 h 1748424"/>
                  <a:gd name="connsiteX5" fmla="*/ 609242 w 2007196"/>
                  <a:gd name="connsiteY5" fmla="*/ 187503 h 1748424"/>
                  <a:gd name="connsiteX6" fmla="*/ 1130828 w 2007196"/>
                  <a:gd name="connsiteY6" fmla="*/ 11921 h 1748424"/>
                  <a:gd name="connsiteX7" fmla="*/ 1993016 w 2007196"/>
                  <a:gd name="connsiteY7" fmla="*/ 874061 h 1748424"/>
                  <a:gd name="connsiteX8" fmla="*/ 1130947 w 2007196"/>
                  <a:gd name="connsiteY8" fmla="*/ 1736297 h 1748424"/>
                  <a:gd name="connsiteX9" fmla="*/ 456103 w 2007196"/>
                  <a:gd name="connsiteY9" fmla="*/ 1410816 h 1748424"/>
                  <a:gd name="connsiteX10" fmla="*/ 456103 w 2007196"/>
                  <a:gd name="connsiteY10" fmla="*/ 1398814 h 1748424"/>
                  <a:gd name="connsiteX11" fmla="*/ 24890 w 2007196"/>
                  <a:gd name="connsiteY11" fmla="*/ 1398814 h 1748424"/>
                  <a:gd name="connsiteX12" fmla="*/ 12888 w 2007196"/>
                  <a:gd name="connsiteY12" fmla="*/ 1386813 h 1748424"/>
                  <a:gd name="connsiteX13" fmla="*/ 12888 w 2007196"/>
                  <a:gd name="connsiteY13" fmla="*/ 1266798 h 1748424"/>
                  <a:gd name="connsiteX14" fmla="*/ 19248 w 2007196"/>
                  <a:gd name="connsiteY14" fmla="*/ 1247835 h 1748424"/>
                  <a:gd name="connsiteX15" fmla="*/ 77697 w 2007196"/>
                  <a:gd name="connsiteY15" fmla="*/ 1168386 h 1748424"/>
                  <a:gd name="connsiteX16" fmla="*/ 192550 w 2007196"/>
                  <a:gd name="connsiteY16" fmla="*/ 1009246 h 1748424"/>
                  <a:gd name="connsiteX17" fmla="*/ 288562 w 2007196"/>
                  <a:gd name="connsiteY17" fmla="*/ 863307 h 1748424"/>
                  <a:gd name="connsiteX18" fmla="*/ 376413 w 2007196"/>
                  <a:gd name="connsiteY18" fmla="*/ 621717 h 1748424"/>
                  <a:gd name="connsiteX19" fmla="*/ 348930 w 2007196"/>
                  <a:gd name="connsiteY19" fmla="*/ 523545 h 1748424"/>
                  <a:gd name="connsiteX20" fmla="*/ 274400 w 2007196"/>
                  <a:gd name="connsiteY20" fmla="*/ 486700 h 1748424"/>
                  <a:gd name="connsiteX21" fmla="*/ 200592 w 2007196"/>
                  <a:gd name="connsiteY21" fmla="*/ 522705 h 1748424"/>
                  <a:gd name="connsiteX22" fmla="*/ 175388 w 2007196"/>
                  <a:gd name="connsiteY22" fmla="*/ 615596 h 1748424"/>
                  <a:gd name="connsiteX23" fmla="*/ 175388 w 2007196"/>
                  <a:gd name="connsiteY23" fmla="*/ 674164 h 1748424"/>
                  <a:gd name="connsiteX24" fmla="*/ 171908 w 2007196"/>
                  <a:gd name="connsiteY24" fmla="*/ 682565 h 1748424"/>
                  <a:gd name="connsiteX25" fmla="*/ 163386 w 2007196"/>
                  <a:gd name="connsiteY25" fmla="*/ 686165 h 1748424"/>
                  <a:gd name="connsiteX26" fmla="*/ 22369 w 2007196"/>
                  <a:gd name="connsiteY26" fmla="*/ 686165 h 1748424"/>
                  <a:gd name="connsiteX27" fmla="*/ 13848 w 2007196"/>
                  <a:gd name="connsiteY27" fmla="*/ 682565 h 1748424"/>
                  <a:gd name="connsiteX28" fmla="*/ 10367 w 2007196"/>
                  <a:gd name="connsiteY28" fmla="*/ 674164 h 1748424"/>
                  <a:gd name="connsiteX29" fmla="*/ 10367 w 2007196"/>
                  <a:gd name="connsiteY29" fmla="*/ 609956 h 1748424"/>
                  <a:gd name="connsiteX30" fmla="*/ 90297 w 2007196"/>
                  <a:gd name="connsiteY30" fmla="*/ 420332 h 1748424"/>
                  <a:gd name="connsiteX31" fmla="*/ 282321 w 2007196"/>
                  <a:gd name="connsiteY31" fmla="*/ 348323 h 1748424"/>
                  <a:gd name="connsiteX32" fmla="*/ 469186 w 2007196"/>
                  <a:gd name="connsiteY32" fmla="*/ 423692 h 1748424"/>
                  <a:gd name="connsiteX33" fmla="*/ 540354 w 2007196"/>
                  <a:gd name="connsiteY33" fmla="*/ 622917 h 1748424"/>
                  <a:gd name="connsiteX34" fmla="*/ 515151 w 2007196"/>
                  <a:gd name="connsiteY34" fmla="*/ 769456 h 1748424"/>
                  <a:gd name="connsiteX35" fmla="*/ 434741 w 2007196"/>
                  <a:gd name="connsiteY35" fmla="*/ 925475 h 1748424"/>
                  <a:gd name="connsiteX36" fmla="*/ 345690 w 2007196"/>
                  <a:gd name="connsiteY36" fmla="*/ 1057492 h 1748424"/>
                  <a:gd name="connsiteX37" fmla="*/ 277400 w 2007196"/>
                  <a:gd name="connsiteY37" fmla="*/ 1151944 h 1748424"/>
                  <a:gd name="connsiteX38" fmla="*/ 211993 w 2007196"/>
                  <a:gd name="connsiteY38" fmla="*/ 1241355 h 1748424"/>
                  <a:gd name="connsiteX39" fmla="*/ 209353 w 2007196"/>
                  <a:gd name="connsiteY39" fmla="*/ 1254196 h 1748424"/>
                  <a:gd name="connsiteX40" fmla="*/ 221354 w 2007196"/>
                  <a:gd name="connsiteY40" fmla="*/ 1260557 h 1748424"/>
                  <a:gd name="connsiteX41" fmla="*/ 508191 w 2007196"/>
                  <a:gd name="connsiteY41" fmla="*/ 1260557 h 1748424"/>
                  <a:gd name="connsiteX42" fmla="*/ 546955 w 2007196"/>
                  <a:gd name="connsiteY42" fmla="*/ 1295001 h 1748424"/>
                  <a:gd name="connsiteX43" fmla="*/ 586080 w 2007196"/>
                  <a:gd name="connsiteY43" fmla="*/ 1255901 h 1748424"/>
                  <a:gd name="connsiteX44" fmla="*/ 546955 w 2007196"/>
                  <a:gd name="connsiteY44" fmla="*/ 1216752 h 1748424"/>
                  <a:gd name="connsiteX45" fmla="*/ 508549 w 2007196"/>
                  <a:gd name="connsiteY45" fmla="*/ 1248556 h 1748424"/>
                  <a:gd name="connsiteX46" fmla="*/ 221833 w 2007196"/>
                  <a:gd name="connsiteY46" fmla="*/ 1248556 h 1748424"/>
                  <a:gd name="connsiteX47" fmla="*/ 287723 w 2007196"/>
                  <a:gd name="connsiteY47" fmla="*/ 1158904 h 1748424"/>
                  <a:gd name="connsiteX48" fmla="*/ 356011 w 2007196"/>
                  <a:gd name="connsiteY48" fmla="*/ 1064333 h 1748424"/>
                  <a:gd name="connsiteX49" fmla="*/ 445421 w 2007196"/>
                  <a:gd name="connsiteY49" fmla="*/ 932316 h 1748424"/>
                  <a:gd name="connsiteX50" fmla="*/ 527032 w 2007196"/>
                  <a:gd name="connsiteY50" fmla="*/ 773416 h 1748424"/>
                  <a:gd name="connsiteX51" fmla="*/ 552956 w 2007196"/>
                  <a:gd name="connsiteY51" fmla="*/ 623037 h 1748424"/>
                  <a:gd name="connsiteX52" fmla="*/ 478546 w 2007196"/>
                  <a:gd name="connsiteY52" fmla="*/ 415531 h 1748424"/>
                  <a:gd name="connsiteX53" fmla="*/ 282922 w 2007196"/>
                  <a:gd name="connsiteY53" fmla="*/ 336441 h 1748424"/>
                  <a:gd name="connsiteX54" fmla="*/ 82857 w 2007196"/>
                  <a:gd name="connsiteY54" fmla="*/ 411691 h 1748424"/>
                  <a:gd name="connsiteX55" fmla="*/ -1154 w 2007196"/>
                  <a:gd name="connsiteY55" fmla="*/ 609476 h 1748424"/>
                  <a:gd name="connsiteX56" fmla="*/ -1154 w 2007196"/>
                  <a:gd name="connsiteY56" fmla="*/ 674044 h 1748424"/>
                  <a:gd name="connsiteX57" fmla="*/ 22849 w 2007196"/>
                  <a:gd name="connsiteY57" fmla="*/ 698047 h 1748424"/>
                  <a:gd name="connsiteX58" fmla="*/ 163867 w 2007196"/>
                  <a:gd name="connsiteY58" fmla="*/ 698047 h 1748424"/>
                  <a:gd name="connsiteX59" fmla="*/ 187870 w 2007196"/>
                  <a:gd name="connsiteY59" fmla="*/ 674044 h 1748424"/>
                  <a:gd name="connsiteX60" fmla="*/ 187870 w 2007196"/>
                  <a:gd name="connsiteY60" fmla="*/ 615956 h 1748424"/>
                  <a:gd name="connsiteX61" fmla="*/ 210673 w 2007196"/>
                  <a:gd name="connsiteY61" fmla="*/ 530386 h 1748424"/>
                  <a:gd name="connsiteX62" fmla="*/ 274881 w 2007196"/>
                  <a:gd name="connsiteY62" fmla="*/ 499062 h 1748424"/>
                  <a:gd name="connsiteX63" fmla="*/ 339809 w 2007196"/>
                  <a:gd name="connsiteY63" fmla="*/ 531226 h 1748424"/>
                  <a:gd name="connsiteX64" fmla="*/ 364892 w 2007196"/>
                  <a:gd name="connsiteY64" fmla="*/ 622077 h 1748424"/>
                  <a:gd name="connsiteX65" fmla="*/ 278722 w 2007196"/>
                  <a:gd name="connsiteY65" fmla="*/ 857547 h 1748424"/>
                  <a:gd name="connsiteX66" fmla="*/ 183669 w 2007196"/>
                  <a:gd name="connsiteY66" fmla="*/ 1002765 h 1748424"/>
                  <a:gd name="connsiteX67" fmla="*/ 69055 w 2007196"/>
                  <a:gd name="connsiteY67" fmla="*/ 1161545 h 1748424"/>
                  <a:gd name="connsiteX68" fmla="*/ 10727 w 2007196"/>
                  <a:gd name="connsiteY68" fmla="*/ 1240755 h 1748424"/>
                  <a:gd name="connsiteX69" fmla="*/ 1846 w 2007196"/>
                  <a:gd name="connsiteY69" fmla="*/ 1267158 h 1748424"/>
                  <a:gd name="connsiteX70" fmla="*/ 1846 w 2007196"/>
                  <a:gd name="connsiteY70" fmla="*/ 1387173 h 1748424"/>
                  <a:gd name="connsiteX71" fmla="*/ 25849 w 2007196"/>
                  <a:gd name="connsiteY71" fmla="*/ 1411176 h 1748424"/>
                  <a:gd name="connsiteX72" fmla="*/ 442062 w 2007196"/>
                  <a:gd name="connsiteY72" fmla="*/ 1411176 h 1748424"/>
                  <a:gd name="connsiteX73" fmla="*/ 1668855 w 2007196"/>
                  <a:gd name="connsiteY73" fmla="*/ 1563871 h 1748424"/>
                  <a:gd name="connsiteX74" fmla="*/ 1821634 w 2007196"/>
                  <a:gd name="connsiteY74" fmla="*/ 337042 h 1748424"/>
                  <a:gd name="connsiteX75" fmla="*/ 1131788 w 2007196"/>
                  <a:gd name="connsiteY75" fmla="*/ -81 h 1748424"/>
                  <a:gd name="connsiteX76" fmla="*/ 621124 w 2007196"/>
                  <a:gd name="connsiteY76" fmla="*/ 223387 h 1748424"/>
                  <a:gd name="connsiteX77" fmla="*/ 524392 w 2007196"/>
                  <a:gd name="connsiteY77" fmla="*/ 241390 h 1748424"/>
                  <a:gd name="connsiteX78" fmla="*/ 570117 w 2007196"/>
                  <a:gd name="connsiteY78" fmla="*/ 154379 h 1748424"/>
                  <a:gd name="connsiteX79" fmla="*/ 545874 w 2007196"/>
                  <a:gd name="connsiteY79" fmla="*/ 1229473 h 1748424"/>
                  <a:gd name="connsiteX80" fmla="*/ 572997 w 2007196"/>
                  <a:gd name="connsiteY80" fmla="*/ 1256597 h 1748424"/>
                  <a:gd name="connsiteX81" fmla="*/ 545874 w 2007196"/>
                  <a:gd name="connsiteY81" fmla="*/ 1283720 h 1748424"/>
                  <a:gd name="connsiteX82" fmla="*/ 518752 w 2007196"/>
                  <a:gd name="connsiteY82" fmla="*/ 1256597 h 1748424"/>
                  <a:gd name="connsiteX83" fmla="*/ 545874 w 2007196"/>
                  <a:gd name="connsiteY83" fmla="*/ 1229473 h 1748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2007196" h="1748424">
                    <a:moveTo>
                      <a:pt x="1131187" y="-81"/>
                    </a:moveTo>
                    <a:cubicBezTo>
                      <a:pt x="940004" y="-880"/>
                      <a:pt x="753861" y="61710"/>
                      <a:pt x="602042" y="177902"/>
                    </a:cubicBezTo>
                    <a:lnTo>
                      <a:pt x="568078" y="131936"/>
                    </a:lnTo>
                    <a:lnTo>
                      <a:pt x="501949" y="257712"/>
                    </a:lnTo>
                    <a:lnTo>
                      <a:pt x="641886" y="231668"/>
                    </a:lnTo>
                    <a:lnTo>
                      <a:pt x="609242" y="187503"/>
                    </a:lnTo>
                    <a:cubicBezTo>
                      <a:pt x="758901" y="73009"/>
                      <a:pt x="942404" y="11273"/>
                      <a:pt x="1130828" y="11921"/>
                    </a:cubicBezTo>
                    <a:cubicBezTo>
                      <a:pt x="1607047" y="11896"/>
                      <a:pt x="1993016" y="397889"/>
                      <a:pt x="1993016" y="874061"/>
                    </a:cubicBezTo>
                    <a:cubicBezTo>
                      <a:pt x="1993136" y="1350232"/>
                      <a:pt x="1607047" y="1736273"/>
                      <a:pt x="1130947" y="1736297"/>
                    </a:cubicBezTo>
                    <a:cubicBezTo>
                      <a:pt x="868115" y="1736308"/>
                      <a:pt x="619683" y="1616473"/>
                      <a:pt x="456103" y="1410816"/>
                    </a:cubicBezTo>
                    <a:lnTo>
                      <a:pt x="456103" y="1398814"/>
                    </a:lnTo>
                    <a:lnTo>
                      <a:pt x="24890" y="1398814"/>
                    </a:lnTo>
                    <a:cubicBezTo>
                      <a:pt x="18288" y="1398814"/>
                      <a:pt x="12888" y="1393438"/>
                      <a:pt x="12888" y="1386813"/>
                    </a:cubicBezTo>
                    <a:lnTo>
                      <a:pt x="12888" y="1266798"/>
                    </a:lnTo>
                    <a:cubicBezTo>
                      <a:pt x="12648" y="1259909"/>
                      <a:pt x="14928" y="1253176"/>
                      <a:pt x="19248" y="1247835"/>
                    </a:cubicBezTo>
                    <a:lnTo>
                      <a:pt x="77697" y="1168386"/>
                    </a:lnTo>
                    <a:cubicBezTo>
                      <a:pt x="116461" y="1116779"/>
                      <a:pt x="155106" y="1063252"/>
                      <a:pt x="192550" y="1009246"/>
                    </a:cubicBezTo>
                    <a:cubicBezTo>
                      <a:pt x="229995" y="955239"/>
                      <a:pt x="262040" y="906393"/>
                      <a:pt x="288562" y="863307"/>
                    </a:cubicBezTo>
                    <a:cubicBezTo>
                      <a:pt x="346890" y="767295"/>
                      <a:pt x="376413" y="685565"/>
                      <a:pt x="376413" y="621717"/>
                    </a:cubicBezTo>
                    <a:cubicBezTo>
                      <a:pt x="378213" y="586865"/>
                      <a:pt x="368613" y="552372"/>
                      <a:pt x="348930" y="523545"/>
                    </a:cubicBezTo>
                    <a:cubicBezTo>
                      <a:pt x="331647" y="499746"/>
                      <a:pt x="303805" y="485956"/>
                      <a:pt x="274400" y="486700"/>
                    </a:cubicBezTo>
                    <a:cubicBezTo>
                      <a:pt x="245357" y="485776"/>
                      <a:pt x="217753" y="499254"/>
                      <a:pt x="200592" y="522705"/>
                    </a:cubicBezTo>
                    <a:cubicBezTo>
                      <a:pt x="181749" y="549864"/>
                      <a:pt x="172868" y="582664"/>
                      <a:pt x="175388" y="615596"/>
                    </a:cubicBezTo>
                    <a:lnTo>
                      <a:pt x="175388" y="674164"/>
                    </a:lnTo>
                    <a:cubicBezTo>
                      <a:pt x="175508" y="677332"/>
                      <a:pt x="174188" y="680404"/>
                      <a:pt x="171908" y="682565"/>
                    </a:cubicBezTo>
                    <a:cubicBezTo>
                      <a:pt x="169747" y="684929"/>
                      <a:pt x="166627" y="686237"/>
                      <a:pt x="163386" y="686165"/>
                    </a:cubicBezTo>
                    <a:lnTo>
                      <a:pt x="22369" y="686165"/>
                    </a:lnTo>
                    <a:cubicBezTo>
                      <a:pt x="19129" y="686237"/>
                      <a:pt x="16009" y="684929"/>
                      <a:pt x="13848" y="682565"/>
                    </a:cubicBezTo>
                    <a:cubicBezTo>
                      <a:pt x="11568" y="680404"/>
                      <a:pt x="10247" y="677332"/>
                      <a:pt x="10367" y="674164"/>
                    </a:cubicBezTo>
                    <a:lnTo>
                      <a:pt x="10367" y="609956"/>
                    </a:lnTo>
                    <a:cubicBezTo>
                      <a:pt x="14208" y="531826"/>
                      <a:pt x="41092" y="468098"/>
                      <a:pt x="90297" y="420332"/>
                    </a:cubicBezTo>
                    <a:cubicBezTo>
                      <a:pt x="139503" y="372566"/>
                      <a:pt x="203831" y="348323"/>
                      <a:pt x="282321" y="348323"/>
                    </a:cubicBezTo>
                    <a:cubicBezTo>
                      <a:pt x="360812" y="348323"/>
                      <a:pt x="422019" y="373646"/>
                      <a:pt x="469186" y="423692"/>
                    </a:cubicBezTo>
                    <a:cubicBezTo>
                      <a:pt x="516351" y="473739"/>
                      <a:pt x="540354" y="540827"/>
                      <a:pt x="540354" y="622917"/>
                    </a:cubicBezTo>
                    <a:cubicBezTo>
                      <a:pt x="540234" y="672832"/>
                      <a:pt x="531713" y="722362"/>
                      <a:pt x="515151" y="769456"/>
                    </a:cubicBezTo>
                    <a:cubicBezTo>
                      <a:pt x="494868" y="824554"/>
                      <a:pt x="467864" y="876953"/>
                      <a:pt x="434741" y="925475"/>
                    </a:cubicBezTo>
                    <a:cubicBezTo>
                      <a:pt x="409897" y="965200"/>
                      <a:pt x="379894" y="1009486"/>
                      <a:pt x="345690" y="1057492"/>
                    </a:cubicBezTo>
                    <a:cubicBezTo>
                      <a:pt x="311486" y="1105498"/>
                      <a:pt x="288442" y="1137062"/>
                      <a:pt x="277400" y="1151944"/>
                    </a:cubicBezTo>
                    <a:cubicBezTo>
                      <a:pt x="247397" y="1192028"/>
                      <a:pt x="225194" y="1222272"/>
                      <a:pt x="211993" y="1241355"/>
                    </a:cubicBezTo>
                    <a:cubicBezTo>
                      <a:pt x="208272" y="1244499"/>
                      <a:pt x="207192" y="1249816"/>
                      <a:pt x="209353" y="1254196"/>
                    </a:cubicBezTo>
                    <a:cubicBezTo>
                      <a:pt x="211632" y="1258589"/>
                      <a:pt x="216433" y="1261121"/>
                      <a:pt x="221354" y="1260557"/>
                    </a:cubicBezTo>
                    <a:lnTo>
                      <a:pt x="508191" y="1260557"/>
                    </a:lnTo>
                    <a:cubicBezTo>
                      <a:pt x="510590" y="1280180"/>
                      <a:pt x="527152" y="1294965"/>
                      <a:pt x="546955" y="1295001"/>
                    </a:cubicBezTo>
                    <a:cubicBezTo>
                      <a:pt x="568557" y="1295013"/>
                      <a:pt x="586080" y="1277515"/>
                      <a:pt x="586080" y="1255901"/>
                    </a:cubicBezTo>
                    <a:cubicBezTo>
                      <a:pt x="586080" y="1234298"/>
                      <a:pt x="568677" y="1216764"/>
                      <a:pt x="546955" y="1216752"/>
                    </a:cubicBezTo>
                    <a:cubicBezTo>
                      <a:pt x="528232" y="1216740"/>
                      <a:pt x="512030" y="1230097"/>
                      <a:pt x="508549" y="1248556"/>
                    </a:cubicBezTo>
                    <a:lnTo>
                      <a:pt x="221833" y="1248556"/>
                    </a:lnTo>
                    <a:cubicBezTo>
                      <a:pt x="235635" y="1228873"/>
                      <a:pt x="257838" y="1198749"/>
                      <a:pt x="287723" y="1158904"/>
                    </a:cubicBezTo>
                    <a:cubicBezTo>
                      <a:pt x="298643" y="1143938"/>
                      <a:pt x="321446" y="1112423"/>
                      <a:pt x="356011" y="1064333"/>
                    </a:cubicBezTo>
                    <a:cubicBezTo>
                      <a:pt x="390335" y="1016326"/>
                      <a:pt x="420459" y="971921"/>
                      <a:pt x="445421" y="932316"/>
                    </a:cubicBezTo>
                    <a:cubicBezTo>
                      <a:pt x="479146" y="882930"/>
                      <a:pt x="506510" y="829547"/>
                      <a:pt x="527032" y="773416"/>
                    </a:cubicBezTo>
                    <a:cubicBezTo>
                      <a:pt x="544075" y="725098"/>
                      <a:pt x="552836" y="674260"/>
                      <a:pt x="552956" y="623037"/>
                    </a:cubicBezTo>
                    <a:cubicBezTo>
                      <a:pt x="552956" y="537827"/>
                      <a:pt x="527872" y="467978"/>
                      <a:pt x="478546" y="415531"/>
                    </a:cubicBezTo>
                    <a:cubicBezTo>
                      <a:pt x="429220" y="363085"/>
                      <a:pt x="363211" y="336441"/>
                      <a:pt x="282922" y="336441"/>
                    </a:cubicBezTo>
                    <a:cubicBezTo>
                      <a:pt x="202631" y="336441"/>
                      <a:pt x="134343" y="361765"/>
                      <a:pt x="82857" y="411691"/>
                    </a:cubicBezTo>
                    <a:cubicBezTo>
                      <a:pt x="31370" y="461617"/>
                      <a:pt x="3407" y="527985"/>
                      <a:pt x="-1154" y="609476"/>
                    </a:cubicBezTo>
                    <a:lnTo>
                      <a:pt x="-1154" y="674044"/>
                    </a:lnTo>
                    <a:cubicBezTo>
                      <a:pt x="-1154" y="687305"/>
                      <a:pt x="9648" y="698047"/>
                      <a:pt x="22849" y="698047"/>
                    </a:cubicBezTo>
                    <a:lnTo>
                      <a:pt x="163867" y="698047"/>
                    </a:lnTo>
                    <a:cubicBezTo>
                      <a:pt x="177068" y="698047"/>
                      <a:pt x="187870" y="687305"/>
                      <a:pt x="187870" y="674044"/>
                    </a:cubicBezTo>
                    <a:lnTo>
                      <a:pt x="187870" y="615956"/>
                    </a:lnTo>
                    <a:cubicBezTo>
                      <a:pt x="185470" y="585665"/>
                      <a:pt x="193510" y="555469"/>
                      <a:pt x="210673" y="530386"/>
                    </a:cubicBezTo>
                    <a:cubicBezTo>
                      <a:pt x="225555" y="509887"/>
                      <a:pt x="249558" y="498138"/>
                      <a:pt x="274881" y="499062"/>
                    </a:cubicBezTo>
                    <a:cubicBezTo>
                      <a:pt x="300564" y="498282"/>
                      <a:pt x="324927" y="510343"/>
                      <a:pt x="339809" y="531226"/>
                    </a:cubicBezTo>
                    <a:cubicBezTo>
                      <a:pt x="357931" y="557941"/>
                      <a:pt x="366692" y="589865"/>
                      <a:pt x="364892" y="622077"/>
                    </a:cubicBezTo>
                    <a:cubicBezTo>
                      <a:pt x="364892" y="683645"/>
                      <a:pt x="335968" y="762855"/>
                      <a:pt x="278722" y="857547"/>
                    </a:cubicBezTo>
                    <a:cubicBezTo>
                      <a:pt x="252798" y="900272"/>
                      <a:pt x="220874" y="949118"/>
                      <a:pt x="183669" y="1002765"/>
                    </a:cubicBezTo>
                    <a:cubicBezTo>
                      <a:pt x="146465" y="1056411"/>
                      <a:pt x="107700" y="1110058"/>
                      <a:pt x="69055" y="1161545"/>
                    </a:cubicBezTo>
                    <a:lnTo>
                      <a:pt x="10727" y="1240755"/>
                    </a:lnTo>
                    <a:cubicBezTo>
                      <a:pt x="4727" y="1248207"/>
                      <a:pt x="1606" y="1257581"/>
                      <a:pt x="1846" y="1267158"/>
                    </a:cubicBezTo>
                    <a:lnTo>
                      <a:pt x="1846" y="1387173"/>
                    </a:lnTo>
                    <a:cubicBezTo>
                      <a:pt x="1846" y="1400435"/>
                      <a:pt x="12648" y="1411176"/>
                      <a:pt x="25849" y="1411176"/>
                    </a:cubicBezTo>
                    <a:lnTo>
                      <a:pt x="442062" y="1411176"/>
                    </a:lnTo>
                    <a:cubicBezTo>
                      <a:pt x="738619" y="1792116"/>
                      <a:pt x="1287928" y="1860476"/>
                      <a:pt x="1668855" y="1563871"/>
                    </a:cubicBezTo>
                    <a:cubicBezTo>
                      <a:pt x="2049783" y="1267254"/>
                      <a:pt x="2118191" y="717981"/>
                      <a:pt x="1821634" y="337042"/>
                    </a:cubicBezTo>
                    <a:cubicBezTo>
                      <a:pt x="1655894" y="124309"/>
                      <a:pt x="1401461" y="-90"/>
                      <a:pt x="1131788" y="-81"/>
                    </a:cubicBezTo>
                    <a:close/>
                    <a:moveTo>
                      <a:pt x="621124" y="223387"/>
                    </a:moveTo>
                    <a:lnTo>
                      <a:pt x="524392" y="241390"/>
                    </a:lnTo>
                    <a:lnTo>
                      <a:pt x="570117" y="154379"/>
                    </a:lnTo>
                    <a:close/>
                    <a:moveTo>
                      <a:pt x="545874" y="1229473"/>
                    </a:moveTo>
                    <a:cubicBezTo>
                      <a:pt x="560876" y="1229473"/>
                      <a:pt x="572997" y="1241619"/>
                      <a:pt x="572997" y="1256597"/>
                    </a:cubicBezTo>
                    <a:cubicBezTo>
                      <a:pt x="572997" y="1271574"/>
                      <a:pt x="560876" y="1283720"/>
                      <a:pt x="545874" y="1283720"/>
                    </a:cubicBezTo>
                    <a:cubicBezTo>
                      <a:pt x="530872" y="1283720"/>
                      <a:pt x="518752" y="1271574"/>
                      <a:pt x="518752" y="1256597"/>
                    </a:cubicBezTo>
                    <a:cubicBezTo>
                      <a:pt x="518752" y="1241619"/>
                      <a:pt x="530872" y="1229473"/>
                      <a:pt x="545874" y="1229473"/>
                    </a:cubicBezTo>
                    <a:close/>
                  </a:path>
                </a:pathLst>
              </a:custGeom>
              <a:solidFill>
                <a:srgbClr val="FFAD00"/>
              </a:solidFill>
              <a:ln w="119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895383-2EF1-F963-5843-91A81403B391}"/>
                  </a:ext>
                </a:extLst>
              </p:cNvPr>
              <p:cNvSpPr txBox="1"/>
              <p:nvPr/>
            </p:nvSpPr>
            <p:spPr>
              <a:xfrm>
                <a:off x="4441800" y="2464979"/>
                <a:ext cx="1339625" cy="9894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000" b="1" i="1" dirty="0">
                    <a:solidFill>
                      <a:schemeClr val="bg1"/>
                    </a:solidFill>
                    <a:latin typeface="Alegreya Sans"/>
                  </a:rPr>
                  <a:t>Identification and processing of </a:t>
                </a:r>
                <a:br>
                  <a:rPr lang="en-US" sz="2000" b="1" i="1" dirty="0">
                    <a:solidFill>
                      <a:schemeClr val="bg1"/>
                    </a:solidFill>
                    <a:latin typeface="Alegreya Sans"/>
                  </a:rPr>
                </a:br>
                <a:r>
                  <a:rPr lang="en-US" sz="2000" b="1" i="1" dirty="0">
                    <a:solidFill>
                      <a:schemeClr val="bg1"/>
                    </a:solidFill>
                    <a:latin typeface="Alegreya Sans"/>
                  </a:rPr>
                  <a:t>long lead items, addressed proactively</a:t>
                </a:r>
              </a:p>
            </p:txBody>
          </p:sp>
        </p:grp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4931DA72-B62D-CD44-31F6-33EABA7159D5}"/>
                </a:ext>
              </a:extLst>
            </p:cNvPr>
            <p:cNvSpPr/>
            <p:nvPr/>
          </p:nvSpPr>
          <p:spPr>
            <a:xfrm>
              <a:off x="7541243" y="2267347"/>
              <a:ext cx="2460501" cy="2247920"/>
            </a:xfrm>
            <a:custGeom>
              <a:avLst/>
              <a:gdLst>
                <a:gd name="connsiteX0" fmla="*/ 1034546 w 1909200"/>
                <a:gd name="connsiteY0" fmla="*/ 512 h 1748413"/>
                <a:gd name="connsiteX1" fmla="*/ 506480 w 1909200"/>
                <a:gd name="connsiteY1" fmla="*/ 178614 h 1748413"/>
                <a:gd name="connsiteX2" fmla="*/ 472396 w 1909200"/>
                <a:gd name="connsiteY2" fmla="*/ 132528 h 1748413"/>
                <a:gd name="connsiteX3" fmla="*/ 406268 w 1909200"/>
                <a:gd name="connsiteY3" fmla="*/ 258304 h 1748413"/>
                <a:gd name="connsiteX4" fmla="*/ 546204 w 1909200"/>
                <a:gd name="connsiteY4" fmla="*/ 232261 h 1748413"/>
                <a:gd name="connsiteX5" fmla="*/ 513681 w 1909200"/>
                <a:gd name="connsiteY5" fmla="*/ 188215 h 1748413"/>
                <a:gd name="connsiteX6" fmla="*/ 1035147 w 1909200"/>
                <a:gd name="connsiteY6" fmla="*/ 12513 h 1748413"/>
                <a:gd name="connsiteX7" fmla="*/ 1897214 w 1909200"/>
                <a:gd name="connsiteY7" fmla="*/ 874809 h 1748413"/>
                <a:gd name="connsiteX8" fmla="*/ 1034907 w 1909200"/>
                <a:gd name="connsiteY8" fmla="*/ 1736889 h 1748413"/>
                <a:gd name="connsiteX9" fmla="*/ 352740 w 1909200"/>
                <a:gd name="connsiteY9" fmla="*/ 1401807 h 1748413"/>
                <a:gd name="connsiteX10" fmla="*/ 350701 w 1909200"/>
                <a:gd name="connsiteY10" fmla="*/ 1403487 h 1748413"/>
                <a:gd name="connsiteX11" fmla="*/ 278692 w 1909200"/>
                <a:gd name="connsiteY11" fmla="*/ 1410568 h 1748413"/>
                <a:gd name="connsiteX12" fmla="*/ 96508 w 1909200"/>
                <a:gd name="connsiteY12" fmla="*/ 1351161 h 1748413"/>
                <a:gd name="connsiteX13" fmla="*/ 17659 w 1909200"/>
                <a:gd name="connsiteY13" fmla="*/ 1189501 h 1748413"/>
                <a:gd name="connsiteX14" fmla="*/ 11658 w 1909200"/>
                <a:gd name="connsiteY14" fmla="*/ 1093489 h 1748413"/>
                <a:gd name="connsiteX15" fmla="*/ 23660 w 1909200"/>
                <a:gd name="connsiteY15" fmla="*/ 1081487 h 1748413"/>
                <a:gd name="connsiteX16" fmla="*/ 161317 w 1909200"/>
                <a:gd name="connsiteY16" fmla="*/ 1081487 h 1748413"/>
                <a:gd name="connsiteX17" fmla="*/ 173318 w 1909200"/>
                <a:gd name="connsiteY17" fmla="*/ 1093489 h 1748413"/>
                <a:gd name="connsiteX18" fmla="*/ 179439 w 1909200"/>
                <a:gd name="connsiteY18" fmla="*/ 1170658 h 1748413"/>
                <a:gd name="connsiteX19" fmla="*/ 212563 w 1909200"/>
                <a:gd name="connsiteY19" fmla="*/ 1245067 h 1748413"/>
                <a:gd name="connsiteX20" fmla="*/ 342539 w 1909200"/>
                <a:gd name="connsiteY20" fmla="*/ 1246748 h 1748413"/>
                <a:gd name="connsiteX21" fmla="*/ 375784 w 1909200"/>
                <a:gd name="connsiteY21" fmla="*/ 1176659 h 1748413"/>
                <a:gd name="connsiteX22" fmla="*/ 383345 w 1909200"/>
                <a:gd name="connsiteY22" fmla="*/ 1058684 h 1748413"/>
                <a:gd name="connsiteX23" fmla="*/ 372663 w 1909200"/>
                <a:gd name="connsiteY23" fmla="*/ 929788 h 1748413"/>
                <a:gd name="connsiteX24" fmla="*/ 339419 w 1909200"/>
                <a:gd name="connsiteY24" fmla="*/ 866780 h 1748413"/>
                <a:gd name="connsiteX25" fmla="*/ 278331 w 1909200"/>
                <a:gd name="connsiteY25" fmla="*/ 844097 h 1748413"/>
                <a:gd name="connsiteX26" fmla="*/ 234526 w 1909200"/>
                <a:gd name="connsiteY26" fmla="*/ 858619 h 1748413"/>
                <a:gd name="connsiteX27" fmla="*/ 224685 w 1909200"/>
                <a:gd name="connsiteY27" fmla="*/ 863660 h 1748413"/>
                <a:gd name="connsiteX28" fmla="*/ 216163 w 1909200"/>
                <a:gd name="connsiteY28" fmla="*/ 858979 h 1748413"/>
                <a:gd name="connsiteX29" fmla="*/ 146075 w 1909200"/>
                <a:gd name="connsiteY29" fmla="*/ 786970 h 1748413"/>
                <a:gd name="connsiteX30" fmla="*/ 141874 w 1909200"/>
                <a:gd name="connsiteY30" fmla="*/ 777729 h 1748413"/>
                <a:gd name="connsiteX31" fmla="*/ 145115 w 1909200"/>
                <a:gd name="connsiteY31" fmla="*/ 769328 h 1748413"/>
                <a:gd name="connsiteX32" fmla="*/ 332098 w 1909200"/>
                <a:gd name="connsiteY32" fmla="*/ 515016 h 1748413"/>
                <a:gd name="connsiteX33" fmla="*/ 333418 w 1909200"/>
                <a:gd name="connsiteY33" fmla="*/ 501095 h 1748413"/>
                <a:gd name="connsiteX34" fmla="*/ 321416 w 1909200"/>
                <a:gd name="connsiteY34" fmla="*/ 495694 h 1748413"/>
                <a:gd name="connsiteX35" fmla="*/ 36381 w 1909200"/>
                <a:gd name="connsiteY35" fmla="*/ 495694 h 1748413"/>
                <a:gd name="connsiteX36" fmla="*/ 24379 w 1909200"/>
                <a:gd name="connsiteY36" fmla="*/ 483692 h 1748413"/>
                <a:gd name="connsiteX37" fmla="*/ 24379 w 1909200"/>
                <a:gd name="connsiteY37" fmla="*/ 371238 h 1748413"/>
                <a:gd name="connsiteX38" fmla="*/ 36381 w 1909200"/>
                <a:gd name="connsiteY38" fmla="*/ 359237 h 1748413"/>
                <a:gd name="connsiteX39" fmla="*/ 522442 w 1909200"/>
                <a:gd name="connsiteY39" fmla="*/ 359237 h 1748413"/>
                <a:gd name="connsiteX40" fmla="*/ 530964 w 1909200"/>
                <a:gd name="connsiteY40" fmla="*/ 362717 h 1748413"/>
                <a:gd name="connsiteX41" fmla="*/ 534443 w 1909200"/>
                <a:gd name="connsiteY41" fmla="*/ 371238 h 1748413"/>
                <a:gd name="connsiteX42" fmla="*/ 534443 w 1909200"/>
                <a:gd name="connsiteY42" fmla="*/ 490533 h 1748413"/>
                <a:gd name="connsiteX43" fmla="*/ 528083 w 1909200"/>
                <a:gd name="connsiteY43" fmla="*/ 509496 h 1748413"/>
                <a:gd name="connsiteX44" fmla="*/ 356942 w 1909200"/>
                <a:gd name="connsiteY44" fmla="*/ 743765 h 1748413"/>
                <a:gd name="connsiteX45" fmla="*/ 354300 w 1909200"/>
                <a:gd name="connsiteY45" fmla="*/ 757087 h 1748413"/>
                <a:gd name="connsiteX46" fmla="*/ 364142 w 1909200"/>
                <a:gd name="connsiteY46" fmla="*/ 763567 h 1748413"/>
                <a:gd name="connsiteX47" fmla="*/ 460154 w 1909200"/>
                <a:gd name="connsiteY47" fmla="*/ 813494 h 1748413"/>
                <a:gd name="connsiteX48" fmla="*/ 450074 w 1909200"/>
                <a:gd name="connsiteY48" fmla="*/ 839417 h 1748413"/>
                <a:gd name="connsiteX49" fmla="*/ 489079 w 1909200"/>
                <a:gd name="connsiteY49" fmla="*/ 879370 h 1748413"/>
                <a:gd name="connsiteX50" fmla="*/ 529043 w 1909200"/>
                <a:gd name="connsiteY50" fmla="*/ 840353 h 1748413"/>
                <a:gd name="connsiteX51" fmla="*/ 490038 w 1909200"/>
                <a:gd name="connsiteY51" fmla="*/ 800400 h 1748413"/>
                <a:gd name="connsiteX52" fmla="*/ 469396 w 1909200"/>
                <a:gd name="connsiteY52" fmla="*/ 805933 h 1748413"/>
                <a:gd name="connsiteX53" fmla="*/ 366182 w 1909200"/>
                <a:gd name="connsiteY53" fmla="*/ 751686 h 1748413"/>
                <a:gd name="connsiteX54" fmla="*/ 366903 w 1909200"/>
                <a:gd name="connsiteY54" fmla="*/ 750606 h 1748413"/>
                <a:gd name="connsiteX55" fmla="*/ 538164 w 1909200"/>
                <a:gd name="connsiteY55" fmla="*/ 516216 h 1748413"/>
                <a:gd name="connsiteX56" fmla="*/ 546565 w 1909200"/>
                <a:gd name="connsiteY56" fmla="*/ 490533 h 1748413"/>
                <a:gd name="connsiteX57" fmla="*/ 546565 w 1909200"/>
                <a:gd name="connsiteY57" fmla="*/ 372078 h 1748413"/>
                <a:gd name="connsiteX58" fmla="*/ 539484 w 1909200"/>
                <a:gd name="connsiteY58" fmla="*/ 355036 h 1748413"/>
                <a:gd name="connsiteX59" fmla="*/ 522562 w 1909200"/>
                <a:gd name="connsiteY59" fmla="*/ 348075 h 1748413"/>
                <a:gd name="connsiteX60" fmla="*/ 36501 w 1909200"/>
                <a:gd name="connsiteY60" fmla="*/ 348075 h 1748413"/>
                <a:gd name="connsiteX61" fmla="*/ 12498 w 1909200"/>
                <a:gd name="connsiteY61" fmla="*/ 372078 h 1748413"/>
                <a:gd name="connsiteX62" fmla="*/ 12498 w 1909200"/>
                <a:gd name="connsiteY62" fmla="*/ 484532 h 1748413"/>
                <a:gd name="connsiteX63" fmla="*/ 36501 w 1909200"/>
                <a:gd name="connsiteY63" fmla="*/ 508535 h 1748413"/>
                <a:gd name="connsiteX64" fmla="*/ 322257 w 1909200"/>
                <a:gd name="connsiteY64" fmla="*/ 508535 h 1748413"/>
                <a:gd name="connsiteX65" fmla="*/ 135153 w 1909200"/>
                <a:gd name="connsiteY65" fmla="*/ 762847 h 1748413"/>
                <a:gd name="connsiteX66" fmla="*/ 129513 w 1909200"/>
                <a:gd name="connsiteY66" fmla="*/ 778449 h 1748413"/>
                <a:gd name="connsiteX67" fmla="*/ 137194 w 1909200"/>
                <a:gd name="connsiteY67" fmla="*/ 796211 h 1748413"/>
                <a:gd name="connsiteX68" fmla="*/ 207763 w 1909200"/>
                <a:gd name="connsiteY68" fmla="*/ 868220 h 1748413"/>
                <a:gd name="connsiteX69" fmla="*/ 208722 w 1909200"/>
                <a:gd name="connsiteY69" fmla="*/ 868940 h 1748413"/>
                <a:gd name="connsiteX70" fmla="*/ 223964 w 1909200"/>
                <a:gd name="connsiteY70" fmla="*/ 876021 h 1748413"/>
                <a:gd name="connsiteX71" fmla="*/ 241127 w 1909200"/>
                <a:gd name="connsiteY71" fmla="*/ 868820 h 1748413"/>
                <a:gd name="connsiteX72" fmla="*/ 277971 w 1909200"/>
                <a:gd name="connsiteY72" fmla="*/ 856819 h 1748413"/>
                <a:gd name="connsiteX73" fmla="*/ 330898 w 1909200"/>
                <a:gd name="connsiteY73" fmla="*/ 876261 h 1748413"/>
                <a:gd name="connsiteX74" fmla="*/ 360662 w 1909200"/>
                <a:gd name="connsiteY74" fmla="*/ 933028 h 1748413"/>
                <a:gd name="connsiteX75" fmla="*/ 370983 w 1909200"/>
                <a:gd name="connsiteY75" fmla="*/ 1059404 h 1748413"/>
                <a:gd name="connsiteX76" fmla="*/ 363542 w 1909200"/>
                <a:gd name="connsiteY76" fmla="*/ 1175339 h 1748413"/>
                <a:gd name="connsiteX77" fmla="*/ 333778 w 1909200"/>
                <a:gd name="connsiteY77" fmla="*/ 1238827 h 1748413"/>
                <a:gd name="connsiteX78" fmla="*/ 220844 w 1909200"/>
                <a:gd name="connsiteY78" fmla="*/ 1237507 h 1748413"/>
                <a:gd name="connsiteX79" fmla="*/ 190960 w 1909200"/>
                <a:gd name="connsiteY79" fmla="*/ 1169698 h 1748413"/>
                <a:gd name="connsiteX80" fmla="*/ 184959 w 1909200"/>
                <a:gd name="connsiteY80" fmla="*/ 1093849 h 1748413"/>
                <a:gd name="connsiteX81" fmla="*/ 165517 w 1909200"/>
                <a:gd name="connsiteY81" fmla="*/ 1069846 h 1748413"/>
                <a:gd name="connsiteX82" fmla="*/ 160956 w 1909200"/>
                <a:gd name="connsiteY82" fmla="*/ 1069846 h 1748413"/>
                <a:gd name="connsiteX83" fmla="*/ 22939 w 1909200"/>
                <a:gd name="connsiteY83" fmla="*/ 1069846 h 1748413"/>
                <a:gd name="connsiteX84" fmla="*/ -1064 w 1909200"/>
                <a:gd name="connsiteY84" fmla="*/ 1089564 h 1748413"/>
                <a:gd name="connsiteX85" fmla="*/ -1064 w 1909200"/>
                <a:gd name="connsiteY85" fmla="*/ 1093849 h 1748413"/>
                <a:gd name="connsiteX86" fmla="*/ 4937 w 1909200"/>
                <a:gd name="connsiteY86" fmla="*/ 1189861 h 1748413"/>
                <a:gd name="connsiteX87" fmla="*/ 88108 w 1909200"/>
                <a:gd name="connsiteY87" fmla="*/ 1359802 h 1748413"/>
                <a:gd name="connsiteX88" fmla="*/ 277971 w 1909200"/>
                <a:gd name="connsiteY88" fmla="*/ 1421970 h 1748413"/>
                <a:gd name="connsiteX89" fmla="*/ 347460 w 1909200"/>
                <a:gd name="connsiteY89" fmla="*/ 1415489 h 1748413"/>
                <a:gd name="connsiteX90" fmla="*/ 1575214 w 1909200"/>
                <a:gd name="connsiteY90" fmla="*/ 1560479 h 1748413"/>
                <a:gd name="connsiteX91" fmla="*/ 1720192 w 1909200"/>
                <a:gd name="connsiteY91" fmla="*/ 332713 h 1748413"/>
                <a:gd name="connsiteX92" fmla="*/ 1033825 w 1909200"/>
                <a:gd name="connsiteY92" fmla="*/ -88 h 1748413"/>
                <a:gd name="connsiteX93" fmla="*/ 427870 w 1909200"/>
                <a:gd name="connsiteY93" fmla="*/ 241982 h 1748413"/>
                <a:gd name="connsiteX94" fmla="*/ 473356 w 1909200"/>
                <a:gd name="connsiteY94" fmla="*/ 154491 h 1748413"/>
                <a:gd name="connsiteX95" fmla="*/ 524362 w 1909200"/>
                <a:gd name="connsiteY95" fmla="*/ 223500 h 1748413"/>
                <a:gd name="connsiteX96" fmla="*/ 516801 w 1909200"/>
                <a:gd name="connsiteY96" fmla="*/ 839777 h 1748413"/>
                <a:gd name="connsiteX97" fmla="*/ 489798 w 1909200"/>
                <a:gd name="connsiteY97" fmla="*/ 866780 h 1748413"/>
                <a:gd name="connsiteX98" fmla="*/ 462794 w 1909200"/>
                <a:gd name="connsiteY98" fmla="*/ 839777 h 1748413"/>
                <a:gd name="connsiteX99" fmla="*/ 489798 w 1909200"/>
                <a:gd name="connsiteY99" fmla="*/ 812773 h 1748413"/>
                <a:gd name="connsiteX100" fmla="*/ 516801 w 1909200"/>
                <a:gd name="connsiteY100" fmla="*/ 839777 h 1748413"/>
                <a:gd name="connsiteX101" fmla="*/ 324777 w 1909200"/>
                <a:gd name="connsiteY101" fmla="*/ 507455 h 1748413"/>
                <a:gd name="connsiteX102" fmla="*/ 329818 w 1909200"/>
                <a:gd name="connsiteY102" fmla="*/ 510816 h 1748413"/>
                <a:gd name="connsiteX103" fmla="*/ 324537 w 1909200"/>
                <a:gd name="connsiteY103" fmla="*/ 508535 h 1748413"/>
                <a:gd name="connsiteX104" fmla="*/ 324177 w 1909200"/>
                <a:gd name="connsiteY104" fmla="*/ 507455 h 174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909200" h="1748413">
                  <a:moveTo>
                    <a:pt x="1034546" y="512"/>
                  </a:moveTo>
                  <a:cubicBezTo>
                    <a:pt x="843722" y="49"/>
                    <a:pt x="658059" y="62662"/>
                    <a:pt x="506480" y="178614"/>
                  </a:cubicBezTo>
                  <a:lnTo>
                    <a:pt x="472396" y="132528"/>
                  </a:lnTo>
                  <a:lnTo>
                    <a:pt x="406268" y="258304"/>
                  </a:lnTo>
                  <a:lnTo>
                    <a:pt x="546204" y="232261"/>
                  </a:lnTo>
                  <a:lnTo>
                    <a:pt x="513681" y="188215"/>
                  </a:lnTo>
                  <a:cubicBezTo>
                    <a:pt x="663339" y="73671"/>
                    <a:pt x="846722" y="11891"/>
                    <a:pt x="1035147" y="12513"/>
                  </a:cubicBezTo>
                  <a:cubicBezTo>
                    <a:pt x="1511366" y="12573"/>
                    <a:pt x="1897334" y="398638"/>
                    <a:pt x="1897214" y="874809"/>
                  </a:cubicBezTo>
                  <a:cubicBezTo>
                    <a:pt x="1897214" y="1350981"/>
                    <a:pt x="1511125" y="1736949"/>
                    <a:pt x="1034907" y="1736889"/>
                  </a:cubicBezTo>
                  <a:cubicBezTo>
                    <a:pt x="767873" y="1736853"/>
                    <a:pt x="515962" y="1613105"/>
                    <a:pt x="352740" y="1401807"/>
                  </a:cubicBezTo>
                  <a:lnTo>
                    <a:pt x="350701" y="1403487"/>
                  </a:lnTo>
                  <a:cubicBezTo>
                    <a:pt x="327058" y="1408396"/>
                    <a:pt x="302935" y="1410760"/>
                    <a:pt x="278692" y="1410568"/>
                  </a:cubicBezTo>
                  <a:cubicBezTo>
                    <a:pt x="204522" y="1410568"/>
                    <a:pt x="143194" y="1390526"/>
                    <a:pt x="96508" y="1351161"/>
                  </a:cubicBezTo>
                  <a:cubicBezTo>
                    <a:pt x="49822" y="1311796"/>
                    <a:pt x="23540" y="1257549"/>
                    <a:pt x="17659" y="1189501"/>
                  </a:cubicBezTo>
                  <a:cubicBezTo>
                    <a:pt x="15739" y="1167898"/>
                    <a:pt x="13698" y="1135614"/>
                    <a:pt x="11658" y="1093489"/>
                  </a:cubicBezTo>
                  <a:cubicBezTo>
                    <a:pt x="11658" y="1084848"/>
                    <a:pt x="15019" y="1081487"/>
                    <a:pt x="23660" y="1081487"/>
                  </a:cubicBezTo>
                  <a:lnTo>
                    <a:pt x="161317" y="1081487"/>
                  </a:lnTo>
                  <a:cubicBezTo>
                    <a:pt x="169958" y="1081487"/>
                    <a:pt x="173318" y="1084848"/>
                    <a:pt x="173318" y="1093489"/>
                  </a:cubicBezTo>
                  <a:cubicBezTo>
                    <a:pt x="175359" y="1128053"/>
                    <a:pt x="177398" y="1153496"/>
                    <a:pt x="179439" y="1170658"/>
                  </a:cubicBezTo>
                  <a:cubicBezTo>
                    <a:pt x="182560" y="1198274"/>
                    <a:pt x="194081" y="1224257"/>
                    <a:pt x="212563" y="1245067"/>
                  </a:cubicBezTo>
                  <a:cubicBezTo>
                    <a:pt x="248568" y="1279908"/>
                    <a:pt x="305575" y="1280652"/>
                    <a:pt x="342539" y="1246748"/>
                  </a:cubicBezTo>
                  <a:cubicBezTo>
                    <a:pt x="360782" y="1227521"/>
                    <a:pt x="372423" y="1202966"/>
                    <a:pt x="375784" y="1176659"/>
                  </a:cubicBezTo>
                  <a:cubicBezTo>
                    <a:pt x="381424" y="1137594"/>
                    <a:pt x="383945" y="1098145"/>
                    <a:pt x="383345" y="1058684"/>
                  </a:cubicBezTo>
                  <a:cubicBezTo>
                    <a:pt x="384065" y="1015467"/>
                    <a:pt x="380464" y="972297"/>
                    <a:pt x="372663" y="929788"/>
                  </a:cubicBezTo>
                  <a:cubicBezTo>
                    <a:pt x="368102" y="905929"/>
                    <a:pt x="356581" y="883978"/>
                    <a:pt x="339419" y="866780"/>
                  </a:cubicBezTo>
                  <a:cubicBezTo>
                    <a:pt x="322736" y="851538"/>
                    <a:pt x="300894" y="843401"/>
                    <a:pt x="278331" y="844097"/>
                  </a:cubicBezTo>
                  <a:cubicBezTo>
                    <a:pt x="262490" y="844001"/>
                    <a:pt x="247128" y="849102"/>
                    <a:pt x="234526" y="858619"/>
                  </a:cubicBezTo>
                  <a:cubicBezTo>
                    <a:pt x="231645" y="860995"/>
                    <a:pt x="228285" y="862712"/>
                    <a:pt x="224685" y="863660"/>
                  </a:cubicBezTo>
                  <a:cubicBezTo>
                    <a:pt x="221565" y="862592"/>
                    <a:pt x="218684" y="861007"/>
                    <a:pt x="216163" y="858979"/>
                  </a:cubicBezTo>
                  <a:lnTo>
                    <a:pt x="146075" y="786970"/>
                  </a:lnTo>
                  <a:cubicBezTo>
                    <a:pt x="143435" y="784666"/>
                    <a:pt x="141874" y="781281"/>
                    <a:pt x="141874" y="777729"/>
                  </a:cubicBezTo>
                  <a:cubicBezTo>
                    <a:pt x="141995" y="774657"/>
                    <a:pt x="143194" y="771716"/>
                    <a:pt x="145115" y="769328"/>
                  </a:cubicBezTo>
                  <a:lnTo>
                    <a:pt x="332098" y="515016"/>
                  </a:lnTo>
                  <a:cubicBezTo>
                    <a:pt x="336178" y="511452"/>
                    <a:pt x="336779" y="505355"/>
                    <a:pt x="333418" y="501095"/>
                  </a:cubicBezTo>
                  <a:cubicBezTo>
                    <a:pt x="330538" y="497398"/>
                    <a:pt x="326097" y="495370"/>
                    <a:pt x="321416" y="495694"/>
                  </a:cubicBezTo>
                  <a:lnTo>
                    <a:pt x="36381" y="495694"/>
                  </a:lnTo>
                  <a:cubicBezTo>
                    <a:pt x="29781" y="495694"/>
                    <a:pt x="24379" y="490317"/>
                    <a:pt x="24379" y="483692"/>
                  </a:cubicBezTo>
                  <a:lnTo>
                    <a:pt x="24379" y="371238"/>
                  </a:lnTo>
                  <a:cubicBezTo>
                    <a:pt x="24379" y="364613"/>
                    <a:pt x="29781" y="359237"/>
                    <a:pt x="36381" y="359237"/>
                  </a:cubicBezTo>
                  <a:lnTo>
                    <a:pt x="522442" y="359237"/>
                  </a:lnTo>
                  <a:cubicBezTo>
                    <a:pt x="525682" y="359213"/>
                    <a:pt x="528683" y="360473"/>
                    <a:pt x="530964" y="362717"/>
                  </a:cubicBezTo>
                  <a:cubicBezTo>
                    <a:pt x="533243" y="364985"/>
                    <a:pt x="534443" y="368046"/>
                    <a:pt x="534443" y="371238"/>
                  </a:cubicBezTo>
                  <a:lnTo>
                    <a:pt x="534443" y="490533"/>
                  </a:lnTo>
                  <a:cubicBezTo>
                    <a:pt x="534084" y="497314"/>
                    <a:pt x="531923" y="503879"/>
                    <a:pt x="528083" y="509496"/>
                  </a:cubicBezTo>
                  <a:lnTo>
                    <a:pt x="356942" y="743765"/>
                  </a:lnTo>
                  <a:cubicBezTo>
                    <a:pt x="353821" y="747461"/>
                    <a:pt x="352860" y="752490"/>
                    <a:pt x="354300" y="757087"/>
                  </a:cubicBezTo>
                  <a:cubicBezTo>
                    <a:pt x="356221" y="760819"/>
                    <a:pt x="359942" y="763279"/>
                    <a:pt x="364142" y="763567"/>
                  </a:cubicBezTo>
                  <a:cubicBezTo>
                    <a:pt x="401107" y="768224"/>
                    <a:pt x="435190" y="785926"/>
                    <a:pt x="460154" y="813494"/>
                  </a:cubicBezTo>
                  <a:cubicBezTo>
                    <a:pt x="453673" y="820586"/>
                    <a:pt x="450074" y="829828"/>
                    <a:pt x="450074" y="839417"/>
                  </a:cubicBezTo>
                  <a:cubicBezTo>
                    <a:pt x="449833" y="861223"/>
                    <a:pt x="467235" y="879106"/>
                    <a:pt x="489079" y="879370"/>
                  </a:cubicBezTo>
                  <a:cubicBezTo>
                    <a:pt x="510921" y="879622"/>
                    <a:pt x="528803" y="862160"/>
                    <a:pt x="529043" y="840353"/>
                  </a:cubicBezTo>
                  <a:cubicBezTo>
                    <a:pt x="529283" y="818546"/>
                    <a:pt x="511880" y="800664"/>
                    <a:pt x="490038" y="800400"/>
                  </a:cubicBezTo>
                  <a:cubicBezTo>
                    <a:pt x="482717" y="800316"/>
                    <a:pt x="475635" y="802224"/>
                    <a:pt x="469396" y="805933"/>
                  </a:cubicBezTo>
                  <a:cubicBezTo>
                    <a:pt x="442513" y="776109"/>
                    <a:pt x="405907" y="756870"/>
                    <a:pt x="366182" y="751686"/>
                  </a:cubicBezTo>
                  <a:cubicBezTo>
                    <a:pt x="366182" y="751686"/>
                    <a:pt x="366182" y="751686"/>
                    <a:pt x="366903" y="750606"/>
                  </a:cubicBezTo>
                  <a:lnTo>
                    <a:pt x="538164" y="516216"/>
                  </a:lnTo>
                  <a:cubicBezTo>
                    <a:pt x="543324" y="508607"/>
                    <a:pt x="546204" y="499714"/>
                    <a:pt x="546565" y="490533"/>
                  </a:cubicBezTo>
                  <a:lnTo>
                    <a:pt x="546565" y="372078"/>
                  </a:lnTo>
                  <a:cubicBezTo>
                    <a:pt x="546565" y="365682"/>
                    <a:pt x="544045" y="359549"/>
                    <a:pt x="539484" y="355036"/>
                  </a:cubicBezTo>
                  <a:cubicBezTo>
                    <a:pt x="535044" y="350476"/>
                    <a:pt x="528923" y="347955"/>
                    <a:pt x="522562" y="348075"/>
                  </a:cubicBezTo>
                  <a:lnTo>
                    <a:pt x="36501" y="348075"/>
                  </a:lnTo>
                  <a:cubicBezTo>
                    <a:pt x="23300" y="348075"/>
                    <a:pt x="12498" y="358817"/>
                    <a:pt x="12498" y="372078"/>
                  </a:cubicBezTo>
                  <a:lnTo>
                    <a:pt x="12498" y="484532"/>
                  </a:lnTo>
                  <a:cubicBezTo>
                    <a:pt x="12498" y="497794"/>
                    <a:pt x="23300" y="508535"/>
                    <a:pt x="36501" y="508535"/>
                  </a:cubicBezTo>
                  <a:lnTo>
                    <a:pt x="322257" y="508535"/>
                  </a:lnTo>
                  <a:lnTo>
                    <a:pt x="135153" y="762847"/>
                  </a:lnTo>
                  <a:cubicBezTo>
                    <a:pt x="131673" y="767300"/>
                    <a:pt x="129633" y="772772"/>
                    <a:pt x="129513" y="778449"/>
                  </a:cubicBezTo>
                  <a:cubicBezTo>
                    <a:pt x="129513" y="785170"/>
                    <a:pt x="132273" y="791579"/>
                    <a:pt x="137194" y="796211"/>
                  </a:cubicBezTo>
                  <a:lnTo>
                    <a:pt x="207763" y="868220"/>
                  </a:lnTo>
                  <a:lnTo>
                    <a:pt x="208722" y="868940"/>
                  </a:lnTo>
                  <a:cubicBezTo>
                    <a:pt x="217843" y="875181"/>
                    <a:pt x="221444" y="876021"/>
                    <a:pt x="223964" y="876021"/>
                  </a:cubicBezTo>
                  <a:cubicBezTo>
                    <a:pt x="230205" y="875265"/>
                    <a:pt x="236206" y="872769"/>
                    <a:pt x="241127" y="868820"/>
                  </a:cubicBezTo>
                  <a:cubicBezTo>
                    <a:pt x="251688" y="860803"/>
                    <a:pt x="264650" y="856579"/>
                    <a:pt x="277971" y="856819"/>
                  </a:cubicBezTo>
                  <a:cubicBezTo>
                    <a:pt x="297413" y="856159"/>
                    <a:pt x="316497" y="863132"/>
                    <a:pt x="330898" y="876261"/>
                  </a:cubicBezTo>
                  <a:cubicBezTo>
                    <a:pt x="346260" y="891779"/>
                    <a:pt x="356581" y="911558"/>
                    <a:pt x="360662" y="933028"/>
                  </a:cubicBezTo>
                  <a:cubicBezTo>
                    <a:pt x="368223" y="974722"/>
                    <a:pt x="371703" y="1017039"/>
                    <a:pt x="370983" y="1059404"/>
                  </a:cubicBezTo>
                  <a:cubicBezTo>
                    <a:pt x="371583" y="1098181"/>
                    <a:pt x="369063" y="1136946"/>
                    <a:pt x="363542" y="1175339"/>
                  </a:cubicBezTo>
                  <a:cubicBezTo>
                    <a:pt x="360662" y="1199138"/>
                    <a:pt x="350220" y="1221389"/>
                    <a:pt x="333778" y="1238827"/>
                  </a:cubicBezTo>
                  <a:cubicBezTo>
                    <a:pt x="301614" y="1268110"/>
                    <a:pt x="252288" y="1267534"/>
                    <a:pt x="220844" y="1237507"/>
                  </a:cubicBezTo>
                  <a:cubicBezTo>
                    <a:pt x="204162" y="1218496"/>
                    <a:pt x="193720" y="1194829"/>
                    <a:pt x="190960" y="1169698"/>
                  </a:cubicBezTo>
                  <a:cubicBezTo>
                    <a:pt x="188921" y="1153016"/>
                    <a:pt x="187000" y="1127333"/>
                    <a:pt x="184959" y="1093849"/>
                  </a:cubicBezTo>
                  <a:cubicBezTo>
                    <a:pt x="186159" y="1081847"/>
                    <a:pt x="177519" y="1071106"/>
                    <a:pt x="165517" y="1069846"/>
                  </a:cubicBezTo>
                  <a:cubicBezTo>
                    <a:pt x="163957" y="1069690"/>
                    <a:pt x="162517" y="1069690"/>
                    <a:pt x="160956" y="1069846"/>
                  </a:cubicBezTo>
                  <a:lnTo>
                    <a:pt x="22939" y="1069846"/>
                  </a:lnTo>
                  <a:cubicBezTo>
                    <a:pt x="10818" y="1068657"/>
                    <a:pt x="136" y="1077491"/>
                    <a:pt x="-1064" y="1089564"/>
                  </a:cubicBezTo>
                  <a:cubicBezTo>
                    <a:pt x="-1184" y="1090980"/>
                    <a:pt x="-1184" y="1092420"/>
                    <a:pt x="-1064" y="1093849"/>
                  </a:cubicBezTo>
                  <a:cubicBezTo>
                    <a:pt x="977" y="1135854"/>
                    <a:pt x="3018" y="1168258"/>
                    <a:pt x="4937" y="1189861"/>
                  </a:cubicBezTo>
                  <a:cubicBezTo>
                    <a:pt x="11058" y="1261870"/>
                    <a:pt x="39022" y="1318397"/>
                    <a:pt x="88108" y="1359802"/>
                  </a:cubicBezTo>
                  <a:cubicBezTo>
                    <a:pt x="137194" y="1401207"/>
                    <a:pt x="200922" y="1421970"/>
                    <a:pt x="277971" y="1421970"/>
                  </a:cubicBezTo>
                  <a:cubicBezTo>
                    <a:pt x="301255" y="1422066"/>
                    <a:pt x="324537" y="1419893"/>
                    <a:pt x="347460" y="1415489"/>
                  </a:cubicBezTo>
                  <a:cubicBezTo>
                    <a:pt x="646418" y="1794556"/>
                    <a:pt x="1196206" y="1859472"/>
                    <a:pt x="1575214" y="1560479"/>
                  </a:cubicBezTo>
                  <a:cubicBezTo>
                    <a:pt x="1954341" y="1261474"/>
                    <a:pt x="2019150" y="711781"/>
                    <a:pt x="1720192" y="332713"/>
                  </a:cubicBezTo>
                  <a:cubicBezTo>
                    <a:pt x="1554451" y="122546"/>
                    <a:pt x="1301459" y="-89"/>
                    <a:pt x="1033825" y="-88"/>
                  </a:cubicBezTo>
                  <a:close/>
                  <a:moveTo>
                    <a:pt x="427870" y="241982"/>
                  </a:moveTo>
                  <a:lnTo>
                    <a:pt x="473356" y="154491"/>
                  </a:lnTo>
                  <a:lnTo>
                    <a:pt x="524362" y="223500"/>
                  </a:lnTo>
                  <a:close/>
                  <a:moveTo>
                    <a:pt x="516801" y="839777"/>
                  </a:moveTo>
                  <a:cubicBezTo>
                    <a:pt x="516801" y="854695"/>
                    <a:pt x="504680" y="866780"/>
                    <a:pt x="489798" y="866780"/>
                  </a:cubicBezTo>
                  <a:cubicBezTo>
                    <a:pt x="474916" y="866780"/>
                    <a:pt x="462794" y="854695"/>
                    <a:pt x="462794" y="839777"/>
                  </a:cubicBezTo>
                  <a:cubicBezTo>
                    <a:pt x="462794" y="824859"/>
                    <a:pt x="474916" y="812773"/>
                    <a:pt x="489798" y="812773"/>
                  </a:cubicBezTo>
                  <a:cubicBezTo>
                    <a:pt x="504680" y="812833"/>
                    <a:pt x="516681" y="824895"/>
                    <a:pt x="516801" y="839777"/>
                  </a:cubicBezTo>
                  <a:close/>
                  <a:moveTo>
                    <a:pt x="324777" y="507455"/>
                  </a:moveTo>
                  <a:lnTo>
                    <a:pt x="329818" y="510816"/>
                  </a:lnTo>
                  <a:lnTo>
                    <a:pt x="324537" y="508535"/>
                  </a:lnTo>
                  <a:cubicBezTo>
                    <a:pt x="324297" y="508199"/>
                    <a:pt x="324177" y="507839"/>
                    <a:pt x="324177" y="507455"/>
                  </a:cubicBezTo>
                  <a:close/>
                </a:path>
              </a:pathLst>
            </a:custGeom>
            <a:solidFill>
              <a:srgbClr val="FFAD00"/>
            </a:solidFill>
            <a:ln w="119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81B0F05-82E5-468C-99DE-A492BF24C9BB}"/>
              </a:ext>
            </a:extLst>
          </p:cNvPr>
          <p:cNvSpPr txBox="1"/>
          <p:nvPr/>
        </p:nvSpPr>
        <p:spPr>
          <a:xfrm>
            <a:off x="203200" y="83820"/>
            <a:ext cx="1175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cap="all" spc="300" dirty="0">
                <a:solidFill>
                  <a:srgbClr val="FFAD00"/>
                </a:solidFill>
                <a:latin typeface="Barlow Condensed" panose="00000506000000000000" pitchFamily="2" charset="0"/>
              </a:rPr>
              <a:t>PROJECT UNDERSTANDING: Keys to Success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90043A-A5C9-7746-8115-5FAC7345B5E8}"/>
              </a:ext>
            </a:extLst>
          </p:cNvPr>
          <p:cNvSpPr txBox="1"/>
          <p:nvPr/>
        </p:nvSpPr>
        <p:spPr>
          <a:xfrm>
            <a:off x="550414" y="718092"/>
            <a:ext cx="11060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2CD5C4"/>
                </a:solidFill>
                <a:latin typeface="Sailec Bold" panose="00000800000000000000" pitchFamily="50" charset="0"/>
              </a:rPr>
              <a:t>WE FULLY UNDERSTAND THE GOALS OF YOUR PROJECT </a:t>
            </a:r>
            <a:br>
              <a:rPr lang="en-US" b="1" spc="300" dirty="0">
                <a:solidFill>
                  <a:srgbClr val="2CD5C4"/>
                </a:solidFill>
                <a:latin typeface="Sailec Bold" panose="00000800000000000000" pitchFamily="50" charset="0"/>
              </a:rPr>
            </a:br>
            <a:r>
              <a:rPr lang="en-US" b="1" spc="300" dirty="0">
                <a:solidFill>
                  <a:srgbClr val="2CD5C4"/>
                </a:solidFill>
                <a:latin typeface="Sailec Bold" panose="00000800000000000000" pitchFamily="50" charset="0"/>
              </a:rPr>
              <a:t>AND HOW BEST TO STRUCTURE OUR APPROACH TO MEET YOUR NEEDS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770E0E-6587-8EC7-5B2F-776A1AD24D3B}"/>
              </a:ext>
            </a:extLst>
          </p:cNvPr>
          <p:cNvSpPr txBox="1"/>
          <p:nvPr/>
        </p:nvSpPr>
        <p:spPr>
          <a:xfrm>
            <a:off x="8809804" y="2384008"/>
            <a:ext cx="2281373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 i="1" dirty="0">
                <a:solidFill>
                  <a:schemeClr val="bg1"/>
                </a:solidFill>
                <a:latin typeface="Alegreya Sans"/>
              </a:rPr>
              <a:t>Daily hands-on approach to construction management and quality with </a:t>
            </a:r>
            <a:br>
              <a:rPr lang="en-US" sz="2000" b="1" i="1" dirty="0">
                <a:solidFill>
                  <a:schemeClr val="bg1"/>
                </a:solidFill>
                <a:latin typeface="Alegreya Sans"/>
              </a:rPr>
            </a:br>
            <a:r>
              <a:rPr lang="en-US" sz="2000" b="1" i="1" dirty="0">
                <a:solidFill>
                  <a:schemeClr val="bg1"/>
                </a:solidFill>
                <a:latin typeface="Alegreya Sans"/>
              </a:rPr>
              <a:t>a high level of communication and safety</a:t>
            </a:r>
          </a:p>
        </p:txBody>
      </p:sp>
    </p:spTree>
    <p:extLst>
      <p:ext uri="{BB962C8B-B14F-4D97-AF65-F5344CB8AC3E}">
        <p14:creationId xmlns:p14="http://schemas.microsoft.com/office/powerpoint/2010/main" val="44262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1B0F05-82E5-468C-99DE-A492BF24C9BB}"/>
              </a:ext>
            </a:extLst>
          </p:cNvPr>
          <p:cNvSpPr txBox="1"/>
          <p:nvPr/>
        </p:nvSpPr>
        <p:spPr>
          <a:xfrm>
            <a:off x="203200" y="83820"/>
            <a:ext cx="1175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300" normalizeH="0" baseline="0" noProof="0" dirty="0">
                <a:ln>
                  <a:noFill/>
                </a:ln>
                <a:solidFill>
                  <a:srgbClr val="FFAD00"/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+mn-cs"/>
              </a:rPr>
              <a:t>Management Approach: Pre-Construction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B83333-DA23-1D6A-4A6F-84DC02E53417}"/>
              </a:ext>
            </a:extLst>
          </p:cNvPr>
          <p:cNvSpPr txBox="1"/>
          <p:nvPr/>
        </p:nvSpPr>
        <p:spPr>
          <a:xfrm>
            <a:off x="276911" y="751344"/>
            <a:ext cx="536788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Comprehensive Upfront Process</a:t>
            </a:r>
          </a:p>
          <a:p>
            <a:pPr marL="742950" lvl="1" indent="-2857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 panose="00000500000000000000" pitchFamily="2" charset="0"/>
              </a:rPr>
              <a:t>Bid Packages and Construction Documents – reviewed closely</a:t>
            </a:r>
          </a:p>
          <a:p>
            <a:pPr marL="742950" lvl="1" indent="-2857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 panose="00000500000000000000" pitchFamily="2" charset="0"/>
              </a:rPr>
              <a:t>Constructability review</a:t>
            </a:r>
          </a:p>
          <a:p>
            <a:pPr marL="742950" lvl="1" indent="-2857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 panose="00000500000000000000" pitchFamily="2" charset="0"/>
              </a:rPr>
              <a:t>Critical school schedule considerations</a:t>
            </a: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Preparing for the Bid</a:t>
            </a:r>
          </a:p>
          <a:p>
            <a:pPr marL="742950" lvl="1" indent="-2857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 panose="00000500000000000000" pitchFamily="2" charset="0"/>
              </a:rPr>
              <a:t>Long lead planning for materials</a:t>
            </a:r>
          </a:p>
          <a:p>
            <a:pPr marL="742950" lvl="1" indent="-2857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 panose="00000500000000000000" pitchFamily="2" charset="0"/>
              </a:rPr>
              <a:t>Full estimate with complete divisional breakdowns</a:t>
            </a:r>
          </a:p>
          <a:p>
            <a:pPr marL="742950" lvl="1" indent="-2857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 panose="00000500000000000000" pitchFamily="2" charset="0"/>
              </a:rPr>
              <a:t>Work with the architect and engineer to address any needed changes</a:t>
            </a:r>
          </a:p>
          <a:p>
            <a:pPr marL="742950" lvl="1" indent="-2857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 panose="00000500000000000000" pitchFamily="2" charset="0"/>
              </a:rPr>
              <a:t>Incorporate inputs from Board and individual schools</a:t>
            </a:r>
          </a:p>
          <a:p>
            <a:pPr marL="742950" lvl="1" indent="-2857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 panose="00000500000000000000" pitchFamily="2" charset="0"/>
              </a:rPr>
              <a:t>Advertise and broadcast solicitation</a:t>
            </a:r>
          </a:p>
          <a:p>
            <a:pPr marL="742950" lvl="1" indent="-2857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 panose="00000500000000000000" pitchFamily="2" charset="0"/>
              </a:rPr>
              <a:t>Preliminary milestone schedule and budget</a:t>
            </a:r>
          </a:p>
          <a:p>
            <a:pPr marL="285750" indent="-285750">
              <a:buClr>
                <a:srgbClr val="2CD5C4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Post Bid</a:t>
            </a:r>
          </a:p>
          <a:p>
            <a:pPr marL="742950" lvl="1" indent="-2857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 panose="00000500000000000000" pitchFamily="2" charset="0"/>
              </a:rPr>
              <a:t>Tabulate bids, verify submissions, make recommendations for award</a:t>
            </a:r>
          </a:p>
          <a:p>
            <a:pPr marL="742950" lvl="1" indent="-2857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 panose="00000500000000000000" pitchFamily="2" charset="0"/>
              </a:rPr>
              <a:t>Establish intervals for project team meetings and communication protocols</a:t>
            </a:r>
          </a:p>
        </p:txBody>
      </p:sp>
      <p:pic>
        <p:nvPicPr>
          <p:cNvPr id="6" name="Picture 5" descr="A picture containing text, road, outdoor, sky&#10;&#10;Description automatically generated">
            <a:extLst>
              <a:ext uri="{FF2B5EF4-FFF2-40B4-BE49-F238E27FC236}">
                <a16:creationId xmlns:a16="http://schemas.microsoft.com/office/drawing/2014/main" id="{4280EDAE-AF57-71AA-ABD1-0F00645B02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177" b="12763"/>
          <a:stretch/>
        </p:blipFill>
        <p:spPr>
          <a:xfrm>
            <a:off x="6547200" y="938351"/>
            <a:ext cx="5087854" cy="2749771"/>
          </a:xfrm>
          <a:prstGeom prst="rect">
            <a:avLst/>
          </a:prstGeom>
        </p:spPr>
      </p:pic>
      <p:pic>
        <p:nvPicPr>
          <p:cNvPr id="8" name="Picture 7" descr="An empty auditorium with rows of chairs&#10;&#10;Description automatically generated with low confidence">
            <a:extLst>
              <a:ext uri="{FF2B5EF4-FFF2-40B4-BE49-F238E27FC236}">
                <a16:creationId xmlns:a16="http://schemas.microsoft.com/office/drawing/2014/main" id="{CC048181-8892-0952-977E-3B721EE21D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466"/>
          <a:stretch/>
        </p:blipFill>
        <p:spPr>
          <a:xfrm>
            <a:off x="6547200" y="3797560"/>
            <a:ext cx="5087854" cy="2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679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1B0F05-82E5-468C-99DE-A492BF24C9BB}"/>
              </a:ext>
            </a:extLst>
          </p:cNvPr>
          <p:cNvSpPr txBox="1"/>
          <p:nvPr/>
        </p:nvSpPr>
        <p:spPr>
          <a:xfrm>
            <a:off x="203200" y="83820"/>
            <a:ext cx="1175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300" normalizeH="0" baseline="0" noProof="0" dirty="0">
                <a:ln>
                  <a:noFill/>
                </a:ln>
                <a:solidFill>
                  <a:srgbClr val="FFAD00"/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+mn-cs"/>
              </a:rPr>
              <a:t>Management Approach: Construction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B83333-DA23-1D6A-4A6F-84DC02E53417}"/>
              </a:ext>
            </a:extLst>
          </p:cNvPr>
          <p:cNvSpPr txBox="1"/>
          <p:nvPr/>
        </p:nvSpPr>
        <p:spPr>
          <a:xfrm>
            <a:off x="417922" y="843786"/>
            <a:ext cx="487963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CD5C4"/>
              </a:buClr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Safety First</a:t>
            </a:r>
          </a:p>
          <a:p>
            <a:pPr marL="742950" lvl="1" indent="-2857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  <a:latin typeface="Alegreya Sans" panose="00000500000000000000" pitchFamily="2" charset="0"/>
              </a:rPr>
              <a:t>Occupied construction at the school’s campus</a:t>
            </a:r>
          </a:p>
          <a:p>
            <a:pPr>
              <a:buClr>
                <a:srgbClr val="2CD5C4"/>
              </a:buClr>
            </a:pPr>
            <a:endParaRPr lang="en-US" dirty="0">
              <a:solidFill>
                <a:schemeClr val="bg1"/>
              </a:solidFill>
              <a:latin typeface="Alegreya Sans ExtraBold" panose="00000900000000000000" pitchFamily="2" charset="0"/>
            </a:endParaRPr>
          </a:p>
          <a:p>
            <a:pPr>
              <a:buClr>
                <a:srgbClr val="2CD5C4"/>
              </a:buClr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Adherence to the planned schedule</a:t>
            </a:r>
          </a:p>
          <a:p>
            <a:pPr>
              <a:buClr>
                <a:srgbClr val="2CD5C4"/>
              </a:buClr>
            </a:pPr>
            <a:endParaRPr lang="en-US" dirty="0">
              <a:solidFill>
                <a:schemeClr val="bg1"/>
              </a:solidFill>
              <a:latin typeface="Alegreya Sans ExtraBold" panose="00000900000000000000" pitchFamily="2" charset="0"/>
            </a:endParaRPr>
          </a:p>
          <a:p>
            <a:pPr>
              <a:buClr>
                <a:srgbClr val="2CD5C4"/>
              </a:buClr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Continuous communication between the owner and construction teams</a:t>
            </a:r>
          </a:p>
          <a:p>
            <a:pPr>
              <a:buClr>
                <a:srgbClr val="2CD5C4"/>
              </a:buClr>
            </a:pPr>
            <a:endParaRPr lang="en-US" dirty="0">
              <a:solidFill>
                <a:schemeClr val="bg1"/>
              </a:solidFill>
              <a:latin typeface="Alegreya Sans ExtraBold" panose="00000900000000000000" pitchFamily="2" charset="0"/>
            </a:endParaRPr>
          </a:p>
          <a:p>
            <a:pPr>
              <a:buClr>
                <a:srgbClr val="2CD5C4"/>
              </a:buClr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Daily observation of construction activities – hands-on interactions with the full construction team</a:t>
            </a:r>
          </a:p>
          <a:p>
            <a:pPr>
              <a:buClr>
                <a:srgbClr val="2CD5C4"/>
              </a:buClr>
            </a:pPr>
            <a:endParaRPr lang="en-US" dirty="0">
              <a:solidFill>
                <a:schemeClr val="bg1"/>
              </a:solidFill>
              <a:latin typeface="Alegreya Sans ExtraBold" panose="00000900000000000000" pitchFamily="2" charset="0"/>
            </a:endParaRPr>
          </a:p>
          <a:p>
            <a:pPr>
              <a:buClr>
                <a:srgbClr val="2CD5C4"/>
              </a:buClr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Immediate and active attention to issues through resolution</a:t>
            </a:r>
          </a:p>
          <a:p>
            <a:pPr>
              <a:buClr>
                <a:srgbClr val="2CD5C4"/>
              </a:buClr>
            </a:pPr>
            <a:endParaRPr lang="en-US" dirty="0">
              <a:solidFill>
                <a:schemeClr val="bg1"/>
              </a:solidFill>
              <a:latin typeface="Alegreya Sans ExtraBold" panose="00000900000000000000" pitchFamily="2" charset="0"/>
            </a:endParaRPr>
          </a:p>
          <a:p>
            <a:pPr>
              <a:buClr>
                <a:srgbClr val="2CD5C4"/>
              </a:buClr>
            </a:pPr>
            <a:r>
              <a:rPr lang="en-US" dirty="0">
                <a:solidFill>
                  <a:schemeClr val="bg1"/>
                </a:solidFill>
                <a:latin typeface="Alegreya Sans ExtraBold" panose="00000900000000000000" pitchFamily="2" charset="0"/>
              </a:rPr>
              <a:t>Opportunities for community and student engagement</a:t>
            </a:r>
          </a:p>
          <a:p>
            <a:pPr>
              <a:buClr>
                <a:srgbClr val="2CD5C4"/>
              </a:buClr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 descr="A picture containing text, grass, outdoor, sky&#10;&#10;Description automatically generated">
            <a:extLst>
              <a:ext uri="{FF2B5EF4-FFF2-40B4-BE49-F238E27FC236}">
                <a16:creationId xmlns:a16="http://schemas.microsoft.com/office/drawing/2014/main" id="{4B10E50C-9B95-17D1-E8AE-6B92A2AE59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991"/>
          <a:stretch/>
        </p:blipFill>
        <p:spPr>
          <a:xfrm>
            <a:off x="7187682" y="876443"/>
            <a:ext cx="4391608" cy="2635263"/>
          </a:xfrm>
          <a:prstGeom prst="rect">
            <a:avLst/>
          </a:prstGeom>
        </p:spPr>
      </p:pic>
      <p:pic>
        <p:nvPicPr>
          <p:cNvPr id="8" name="Picture 7" descr="A picture containing text, grass, outdoor, sky&#10;&#10;Description automatically generated">
            <a:extLst>
              <a:ext uri="{FF2B5EF4-FFF2-40B4-BE49-F238E27FC236}">
                <a16:creationId xmlns:a16="http://schemas.microsoft.com/office/drawing/2014/main" id="{3703AD06-A76C-9392-C604-40EFB95BBF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714"/>
          <a:stretch/>
        </p:blipFill>
        <p:spPr>
          <a:xfrm>
            <a:off x="7187682" y="3657998"/>
            <a:ext cx="4391608" cy="274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1B0F05-82E5-468C-99DE-A492BF24C9BB}"/>
              </a:ext>
            </a:extLst>
          </p:cNvPr>
          <p:cNvSpPr txBox="1"/>
          <p:nvPr/>
        </p:nvSpPr>
        <p:spPr>
          <a:xfrm>
            <a:off x="203200" y="83820"/>
            <a:ext cx="1175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cap="all" spc="300" dirty="0">
                <a:solidFill>
                  <a:srgbClr val="FFAD00"/>
                </a:solidFill>
                <a:latin typeface="Barlow Condensed" panose="00000506000000000000" pitchFamily="2" charset="0"/>
              </a:rPr>
              <a:t>Management Approach: Project Control Systems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C50458-FBB8-D468-287B-824177154205}"/>
              </a:ext>
            </a:extLst>
          </p:cNvPr>
          <p:cNvSpPr txBox="1"/>
          <p:nvPr/>
        </p:nvSpPr>
        <p:spPr>
          <a:xfrm>
            <a:off x="420102" y="3108534"/>
            <a:ext cx="11351796" cy="3581514"/>
          </a:xfrm>
          <a:prstGeom prst="rect">
            <a:avLst/>
          </a:prstGeom>
          <a:noFill/>
        </p:spPr>
        <p:txBody>
          <a:bodyPr wrap="square" numCol="5" spcCol="182880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legreya Sans" panose="00000500000000000000" pitchFamily="2" charset="0"/>
              </a:rPr>
              <a:t>Budget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Spend Authority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Funding</a:t>
            </a:r>
          </a:p>
          <a:p>
            <a:pPr>
              <a:buClr>
                <a:srgbClr val="B6F0E8"/>
              </a:buClr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>
              <a:buClr>
                <a:srgbClr val="B6F0E8"/>
              </a:buClr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>
              <a:buClr>
                <a:srgbClr val="B6F0E8"/>
              </a:buClr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>
              <a:buClr>
                <a:srgbClr val="B6F0E8"/>
              </a:buClr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>
              <a:buClr>
                <a:srgbClr val="B6F0E8"/>
              </a:buClr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>
              <a:buClr>
                <a:srgbClr val="B6F0E8"/>
              </a:buClr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>
              <a:buClr>
                <a:srgbClr val="B6F0E8"/>
              </a:buClr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>
              <a:buClr>
                <a:srgbClr val="B6F0E8"/>
              </a:buClr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>
              <a:buClr>
                <a:srgbClr val="B6F0E8"/>
              </a:buClr>
            </a:pPr>
            <a:r>
              <a:rPr lang="en-US" sz="2800" b="1" dirty="0">
                <a:solidFill>
                  <a:schemeClr val="bg1"/>
                </a:solidFill>
                <a:latin typeface="Alegreya Sans" panose="00000500000000000000" pitchFamily="2" charset="0"/>
              </a:rPr>
              <a:t>Cost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Contracts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Task Orders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Amendments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Change Orders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Forecasts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Invoices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Pay Apps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Direct Expenses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>
              <a:buClr>
                <a:srgbClr val="B6F0E8"/>
              </a:buClr>
            </a:pPr>
            <a:r>
              <a:rPr lang="en-US" sz="2800" b="1" dirty="0">
                <a:solidFill>
                  <a:schemeClr val="bg1"/>
                </a:solidFill>
                <a:latin typeface="Alegreya Sans" panose="00000500000000000000" pitchFamily="2" charset="0"/>
              </a:rPr>
              <a:t>Schedule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Milestones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Master Project Schedule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Risk Management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Cash Flow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>
              <a:buClr>
                <a:srgbClr val="B6F0E8"/>
              </a:buClr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>
              <a:buClr>
                <a:srgbClr val="B6F0E8"/>
              </a:buClr>
            </a:pPr>
            <a:r>
              <a:rPr lang="en-US" sz="2800" b="1" dirty="0">
                <a:solidFill>
                  <a:schemeClr val="bg1"/>
                </a:solidFill>
                <a:latin typeface="Alegreya Sans" panose="00000500000000000000" pitchFamily="2" charset="0"/>
              </a:rPr>
              <a:t>Document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Contracts &amp; </a:t>
            </a:r>
            <a:br>
              <a:rPr lang="en-US" sz="1600" b="1" dirty="0">
                <a:solidFill>
                  <a:schemeClr val="bg1"/>
                </a:solidFill>
                <a:latin typeface="Alegreya Sans Light"/>
              </a:rPr>
            </a:b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Change Orders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Drawings, Specs, Bulletins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Project Reports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CM Construction Schedule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Project Correspondences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  <a:p>
            <a:pPr>
              <a:buClr>
                <a:srgbClr val="B6F0E8"/>
              </a:buClr>
            </a:pPr>
            <a:r>
              <a:rPr lang="en-US" sz="2800" b="1" dirty="0">
                <a:solidFill>
                  <a:schemeClr val="bg1"/>
                </a:solidFill>
                <a:latin typeface="Alegreya Sans" panose="00000500000000000000" pitchFamily="2" charset="0"/>
              </a:rPr>
              <a:t>Collaboration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RFIs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Submittals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PCOs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Field Reports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Non-Conformance Notices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Issues Tracking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Alegreya Sans Light"/>
              </a:rPr>
              <a:t>Meeting Minutes</a:t>
            </a:r>
          </a:p>
          <a:p>
            <a:pPr marL="285750" indent="-285750">
              <a:buClr>
                <a:srgbClr val="B6F0E8"/>
              </a:buClr>
              <a:buFont typeface="Wingdings" panose="05000000000000000000" pitchFamily="2" charset="2"/>
              <a:buChar char="§"/>
            </a:pPr>
            <a:endParaRPr lang="en-US" b="1" dirty="0">
              <a:solidFill>
                <a:schemeClr val="bg1"/>
              </a:solidFill>
              <a:latin typeface="Alegreya Sans Ligh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664D8D-36B1-7F92-61D9-7B80AF4706A4}"/>
              </a:ext>
            </a:extLst>
          </p:cNvPr>
          <p:cNvSpPr txBox="1"/>
          <p:nvPr/>
        </p:nvSpPr>
        <p:spPr>
          <a:xfrm>
            <a:off x="286794" y="1042180"/>
            <a:ext cx="7230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B6F0E8"/>
                </a:solidFill>
                <a:latin typeface="Alegreya Sans" panose="00000500000000000000" pitchFamily="2" charset="0"/>
              </a:rPr>
              <a:t>Project Management Systems and Function</a:t>
            </a:r>
          </a:p>
        </p:txBody>
      </p:sp>
      <p:pic>
        <p:nvPicPr>
          <p:cNvPr id="4" name="Graphic 3" descr="Money with solid fill">
            <a:extLst>
              <a:ext uri="{FF2B5EF4-FFF2-40B4-BE49-F238E27FC236}">
                <a16:creationId xmlns:a16="http://schemas.microsoft.com/office/drawing/2014/main" id="{69A61C7D-1B21-4667-A36A-90FF49002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87464" y="2096827"/>
            <a:ext cx="914400" cy="914400"/>
          </a:xfrm>
          <a:prstGeom prst="rect">
            <a:avLst/>
          </a:prstGeom>
        </p:spPr>
      </p:pic>
      <p:pic>
        <p:nvPicPr>
          <p:cNvPr id="7" name="Graphic 6" descr="Calculator with solid fill">
            <a:extLst>
              <a:ext uri="{FF2B5EF4-FFF2-40B4-BE49-F238E27FC236}">
                <a16:creationId xmlns:a16="http://schemas.microsoft.com/office/drawing/2014/main" id="{B1C10170-94E2-CAB6-112F-209E05F3A0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9805" y="2096827"/>
            <a:ext cx="914400" cy="914400"/>
          </a:xfrm>
          <a:prstGeom prst="rect">
            <a:avLst/>
          </a:prstGeom>
        </p:spPr>
      </p:pic>
      <p:pic>
        <p:nvPicPr>
          <p:cNvPr id="9" name="Graphic 8" descr="Monthly calendar with solid fill">
            <a:extLst>
              <a:ext uri="{FF2B5EF4-FFF2-40B4-BE49-F238E27FC236}">
                <a16:creationId xmlns:a16="http://schemas.microsoft.com/office/drawing/2014/main" id="{822EBF01-7F6B-AF0D-A407-AE877493EB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95123" y="2071946"/>
            <a:ext cx="964163" cy="964163"/>
          </a:xfrm>
          <a:prstGeom prst="rect">
            <a:avLst/>
          </a:prstGeom>
        </p:spPr>
      </p:pic>
      <p:pic>
        <p:nvPicPr>
          <p:cNvPr id="11" name="Graphic 10" descr="Checklist with solid fill">
            <a:extLst>
              <a:ext uri="{FF2B5EF4-FFF2-40B4-BE49-F238E27FC236}">
                <a16:creationId xmlns:a16="http://schemas.microsoft.com/office/drawing/2014/main" id="{4148F9C1-2B88-945B-E174-6225AA745E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52545" y="2096827"/>
            <a:ext cx="914400" cy="914400"/>
          </a:xfrm>
          <a:prstGeom prst="rect">
            <a:avLst/>
          </a:prstGeom>
        </p:spPr>
      </p:pic>
      <p:pic>
        <p:nvPicPr>
          <p:cNvPr id="13" name="Graphic 12" descr="Group with solid fill">
            <a:extLst>
              <a:ext uri="{FF2B5EF4-FFF2-40B4-BE49-F238E27FC236}">
                <a16:creationId xmlns:a16="http://schemas.microsoft.com/office/drawing/2014/main" id="{8D01F1C9-A4AD-B31B-28A8-E2D071409B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60203" y="1999520"/>
            <a:ext cx="1109014" cy="110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961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 descr="A collage of buildings&#10;&#10;Description automatically generated with low confidence">
            <a:extLst>
              <a:ext uri="{FF2B5EF4-FFF2-40B4-BE49-F238E27FC236}">
                <a16:creationId xmlns:a16="http://schemas.microsoft.com/office/drawing/2014/main" id="{2615C773-9D60-47B0-7426-99F6D7A467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000" y="3936020"/>
            <a:ext cx="1947558" cy="250773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7ED4C5-80C2-5FD0-6E1C-F07234D3C808}"/>
              </a:ext>
            </a:extLst>
          </p:cNvPr>
          <p:cNvSpPr txBox="1"/>
          <p:nvPr/>
        </p:nvSpPr>
        <p:spPr>
          <a:xfrm>
            <a:off x="203200" y="83820"/>
            <a:ext cx="1175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cap="all" spc="300" dirty="0">
                <a:solidFill>
                  <a:srgbClr val="FFAD00"/>
                </a:solidFill>
                <a:latin typeface="Barlow Condensed" panose="00000506000000000000" pitchFamily="2" charset="0"/>
              </a:rPr>
              <a:t>management approach: Construction Administration </a:t>
            </a:r>
          </a:p>
          <a:p>
            <a:r>
              <a:rPr lang="en-US" sz="3600" b="1" cap="all" spc="300" dirty="0">
                <a:solidFill>
                  <a:srgbClr val="FFAD00"/>
                </a:solidFill>
                <a:latin typeface="Barlow Condensed" panose="00000506000000000000" pitchFamily="2" charset="0"/>
              </a:rPr>
              <a:t>		and Document Control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1B4A44C-CEDF-851B-5918-427F3119AA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574159">
            <a:off x="4064359" y="2259730"/>
            <a:ext cx="1019810" cy="53657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FC73DAA-0C5A-8B7B-109D-8B5A07B6E6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574159">
            <a:off x="4080062" y="3331448"/>
            <a:ext cx="1019810" cy="53657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2F38600-41C2-9060-1B15-E5B4D9ACC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574159">
            <a:off x="4080064" y="4387162"/>
            <a:ext cx="1019810" cy="5365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F7C4370-9B62-AD62-1365-379922BF54DC}"/>
              </a:ext>
            </a:extLst>
          </p:cNvPr>
          <p:cNvSpPr txBox="1"/>
          <p:nvPr/>
        </p:nvSpPr>
        <p:spPr>
          <a:xfrm>
            <a:off x="5150395" y="1968603"/>
            <a:ext cx="198192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legreya Sans" panose="00000500000000000000" pitchFamily="2" charset="0"/>
              </a:rPr>
              <a:t>Single source </a:t>
            </a:r>
            <a:br>
              <a:rPr lang="en-US" b="1" dirty="0">
                <a:solidFill>
                  <a:schemeClr val="bg1"/>
                </a:solidFill>
                <a:latin typeface="Alegreya Sans" panose="00000500000000000000" pitchFamily="2" charset="0"/>
              </a:rPr>
            </a:br>
            <a:r>
              <a:rPr lang="en-US" b="1" dirty="0">
                <a:solidFill>
                  <a:schemeClr val="bg1"/>
                </a:solidFill>
                <a:latin typeface="Alegreya Sans" panose="00000500000000000000" pitchFamily="2" charset="0"/>
              </a:rPr>
              <a:t>of the facts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B386B9-182E-FCDE-99DF-CCD17F0E34DF}"/>
              </a:ext>
            </a:extLst>
          </p:cNvPr>
          <p:cNvSpPr txBox="1"/>
          <p:nvPr/>
        </p:nvSpPr>
        <p:spPr>
          <a:xfrm>
            <a:off x="5095966" y="2906095"/>
            <a:ext cx="2072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legreya Sans" panose="00000500000000000000" pitchFamily="2" charset="0"/>
              </a:rPr>
              <a:t>Transparency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A344C2-2DD1-3EDF-B8EB-17250DC900C7}"/>
              </a:ext>
            </a:extLst>
          </p:cNvPr>
          <p:cNvSpPr txBox="1"/>
          <p:nvPr/>
        </p:nvSpPr>
        <p:spPr>
          <a:xfrm>
            <a:off x="5059680" y="3751354"/>
            <a:ext cx="2072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legreya Sans" panose="00000500000000000000" pitchFamily="2" charset="0"/>
              </a:rPr>
              <a:t>Control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C4D700-E720-0237-336D-84740335FDDF}"/>
              </a:ext>
            </a:extLst>
          </p:cNvPr>
          <p:cNvSpPr txBox="1"/>
          <p:nvPr/>
        </p:nvSpPr>
        <p:spPr>
          <a:xfrm>
            <a:off x="5059680" y="4548020"/>
            <a:ext cx="207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legreya Sans" panose="00000500000000000000" pitchFamily="2" charset="0"/>
              </a:rPr>
              <a:t>Track</a:t>
            </a:r>
          </a:p>
          <a:p>
            <a:pPr algn="ctr"/>
            <a:r>
              <a:rPr lang="en-US" b="1">
                <a:solidFill>
                  <a:schemeClr val="bg1"/>
                </a:solidFill>
                <a:latin typeface="Alegreya Sans" panose="00000500000000000000" pitchFamily="2" charset="0"/>
              </a:rPr>
              <a:t>Performance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CDB7E7F-39D7-95FB-7713-B4EA0B1A28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574159">
            <a:off x="7133932" y="2259730"/>
            <a:ext cx="1019810" cy="536575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D172F458-C73A-8D52-01E7-42204C94AB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574159">
            <a:off x="7149635" y="3331448"/>
            <a:ext cx="1019810" cy="536575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92AB8624-4910-0B1F-00B6-29D1DDFB3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574159">
            <a:off x="7149637" y="4387162"/>
            <a:ext cx="1019810" cy="53657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BE0A6DA9-62DB-E913-58C6-6D292B1652DA}"/>
              </a:ext>
            </a:extLst>
          </p:cNvPr>
          <p:cNvGrpSpPr/>
          <p:nvPr/>
        </p:nvGrpSpPr>
        <p:grpSpPr>
          <a:xfrm>
            <a:off x="8644878" y="1698853"/>
            <a:ext cx="2763260" cy="847317"/>
            <a:chOff x="8401178" y="1796885"/>
            <a:chExt cx="2763260" cy="84731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DA966B-E7AB-6858-544A-B46EEC8FA8A3}"/>
                </a:ext>
              </a:extLst>
            </p:cNvPr>
            <p:cNvSpPr/>
            <p:nvPr/>
          </p:nvSpPr>
          <p:spPr>
            <a:xfrm>
              <a:off x="8401178" y="1796885"/>
              <a:ext cx="2763260" cy="687022"/>
            </a:xfrm>
            <a:prstGeom prst="rect">
              <a:avLst/>
            </a:prstGeom>
            <a:solidFill>
              <a:srgbClr val="FDB941"/>
            </a:solidFill>
            <a:ln>
              <a:solidFill>
                <a:srgbClr val="FDB9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legreya Sans" panose="00000500000000000000" pitchFamily="2" charset="0"/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32FAF7D8-40B5-8EEF-36C1-92FFF5A41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0800000">
              <a:off x="9642371" y="2483907"/>
              <a:ext cx="274320" cy="16029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7C9F514-9B7C-270B-1BFB-37CD963BBCAC}"/>
                </a:ext>
              </a:extLst>
            </p:cNvPr>
            <p:cNvSpPr txBox="1"/>
            <p:nvPr/>
          </p:nvSpPr>
          <p:spPr>
            <a:xfrm>
              <a:off x="8461805" y="1809433"/>
              <a:ext cx="26289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b="1">
                  <a:solidFill>
                    <a:srgbClr val="000000"/>
                  </a:solidFill>
                  <a:latin typeface="Alegreya Sans" panose="00000500000000000000" pitchFamily="2" charset="0"/>
                </a:rPr>
                <a:t>Better Decisions with Better Data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6BCB952-B037-C901-9C26-7BAA8D2E420A}"/>
              </a:ext>
            </a:extLst>
          </p:cNvPr>
          <p:cNvGrpSpPr/>
          <p:nvPr/>
        </p:nvGrpSpPr>
        <p:grpSpPr>
          <a:xfrm>
            <a:off x="8641016" y="2927600"/>
            <a:ext cx="2763260" cy="847317"/>
            <a:chOff x="8401178" y="1796885"/>
            <a:chExt cx="2763260" cy="84731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76D9B8A-9629-7D44-ACA4-CD5A702E29F6}"/>
                </a:ext>
              </a:extLst>
            </p:cNvPr>
            <p:cNvSpPr/>
            <p:nvPr/>
          </p:nvSpPr>
          <p:spPr>
            <a:xfrm>
              <a:off x="8401178" y="1796885"/>
              <a:ext cx="2763260" cy="687022"/>
            </a:xfrm>
            <a:prstGeom prst="rect">
              <a:avLst/>
            </a:prstGeom>
            <a:solidFill>
              <a:srgbClr val="FDB941"/>
            </a:solidFill>
            <a:ln>
              <a:solidFill>
                <a:srgbClr val="FDB9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legreya Sans" panose="00000500000000000000" pitchFamily="2" charset="0"/>
              </a:endParaRP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58143F9D-952B-7E12-7737-32614C674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0800000">
              <a:off x="9642371" y="2483907"/>
              <a:ext cx="274320" cy="160295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457213-9ED6-B679-69F2-0F5AC93483B1}"/>
                </a:ext>
              </a:extLst>
            </p:cNvPr>
            <p:cNvSpPr txBox="1"/>
            <p:nvPr/>
          </p:nvSpPr>
          <p:spPr>
            <a:xfrm>
              <a:off x="8465081" y="1818505"/>
              <a:ext cx="26289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000000"/>
                  </a:solidFill>
                  <a:latin typeface="Alegreya Sans" panose="00000500000000000000" pitchFamily="2" charset="0"/>
                </a:rPr>
                <a:t>Eliminate Wasted and Misaligned Effort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7F0CB82-8D4A-6D94-6656-4C1178C75644}"/>
              </a:ext>
            </a:extLst>
          </p:cNvPr>
          <p:cNvGrpSpPr/>
          <p:nvPr/>
        </p:nvGrpSpPr>
        <p:grpSpPr>
          <a:xfrm>
            <a:off x="8646810" y="4156347"/>
            <a:ext cx="2763260" cy="847317"/>
            <a:chOff x="8401178" y="1796885"/>
            <a:chExt cx="2763260" cy="84731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19AE465-CE0A-0DF6-C409-5AAB13CBF89C}"/>
                </a:ext>
              </a:extLst>
            </p:cNvPr>
            <p:cNvSpPr/>
            <p:nvPr/>
          </p:nvSpPr>
          <p:spPr>
            <a:xfrm>
              <a:off x="8401178" y="1796885"/>
              <a:ext cx="2763260" cy="687022"/>
            </a:xfrm>
            <a:prstGeom prst="rect">
              <a:avLst/>
            </a:prstGeom>
            <a:solidFill>
              <a:srgbClr val="FDB941"/>
            </a:solidFill>
            <a:ln>
              <a:solidFill>
                <a:srgbClr val="FDB9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legreya Sans" panose="00000500000000000000" pitchFamily="2" charset="0"/>
              </a:endParaRPr>
            </a:p>
          </p:txBody>
        </p:sp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CA5F5B24-D329-FA99-571E-6E90AC315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0800000">
              <a:off x="9642371" y="2483907"/>
              <a:ext cx="274320" cy="160295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2ED9939-A1E3-0EED-E9DE-E8E6F41A0549}"/>
                </a:ext>
              </a:extLst>
            </p:cNvPr>
            <p:cNvSpPr txBox="1"/>
            <p:nvPr/>
          </p:nvSpPr>
          <p:spPr>
            <a:xfrm>
              <a:off x="8465840" y="1817230"/>
              <a:ext cx="26289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b="1">
                  <a:solidFill>
                    <a:srgbClr val="000000"/>
                  </a:solidFill>
                  <a:latin typeface="Alegreya Sans" panose="00000500000000000000" pitchFamily="2" charset="0"/>
                </a:rPr>
                <a:t>Accelerate but</a:t>
              </a:r>
            </a:p>
            <a:p>
              <a:pPr algn="ctr"/>
              <a:r>
                <a:rPr lang="en-US" b="1">
                  <a:solidFill>
                    <a:srgbClr val="000000"/>
                  </a:solidFill>
                  <a:latin typeface="Alegreya Sans" panose="00000500000000000000" pitchFamily="2" charset="0"/>
                </a:rPr>
                <a:t>Stay in Control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C46EF26-4BCC-1874-A75F-9DDA30CFC4E3}"/>
              </a:ext>
            </a:extLst>
          </p:cNvPr>
          <p:cNvGrpSpPr/>
          <p:nvPr/>
        </p:nvGrpSpPr>
        <p:grpSpPr>
          <a:xfrm>
            <a:off x="8642947" y="5385093"/>
            <a:ext cx="2763260" cy="847317"/>
            <a:chOff x="8401178" y="1796885"/>
            <a:chExt cx="2763260" cy="84731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0D2EDD6-9812-5516-DDC0-DFC8CE72D3FB}"/>
                </a:ext>
              </a:extLst>
            </p:cNvPr>
            <p:cNvSpPr/>
            <p:nvPr/>
          </p:nvSpPr>
          <p:spPr>
            <a:xfrm>
              <a:off x="8401178" y="1796885"/>
              <a:ext cx="2763260" cy="687022"/>
            </a:xfrm>
            <a:prstGeom prst="rect">
              <a:avLst/>
            </a:prstGeom>
            <a:solidFill>
              <a:srgbClr val="FDB941"/>
            </a:solidFill>
            <a:ln>
              <a:solidFill>
                <a:srgbClr val="FDB9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legreya Sans" panose="00000500000000000000" pitchFamily="2" charset="0"/>
              </a:endParaRP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E59451C3-F0D4-9C6B-F750-563CA4FE8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0800000">
              <a:off x="9642371" y="2483907"/>
              <a:ext cx="274320" cy="160295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32A5360-6AFF-694D-E80E-56E70E2FF7E2}"/>
                </a:ext>
              </a:extLst>
            </p:cNvPr>
            <p:cNvSpPr txBox="1"/>
            <p:nvPr/>
          </p:nvSpPr>
          <p:spPr>
            <a:xfrm>
              <a:off x="8465081" y="1819479"/>
              <a:ext cx="26289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b="1">
                  <a:solidFill>
                    <a:srgbClr val="000000"/>
                  </a:solidFill>
                  <a:latin typeface="Alegreya Sans" panose="00000500000000000000" pitchFamily="2" charset="0"/>
                </a:rPr>
                <a:t>Increased Efficiency </a:t>
              </a:r>
            </a:p>
            <a:p>
              <a:pPr algn="ctr"/>
              <a:r>
                <a:rPr lang="en-US" b="1">
                  <a:solidFill>
                    <a:srgbClr val="000000"/>
                  </a:solidFill>
                  <a:latin typeface="Alegreya Sans" panose="00000500000000000000" pitchFamily="2" charset="0"/>
                </a:rPr>
                <a:t>Through Consistency</a:t>
              </a:r>
            </a:p>
          </p:txBody>
        </p:sp>
      </p:grpSp>
      <p:pic>
        <p:nvPicPr>
          <p:cNvPr id="4" name="Picture 3" descr="Graphical user interface, application, Excel&#10;&#10;Description automatically generated">
            <a:extLst>
              <a:ext uri="{FF2B5EF4-FFF2-40B4-BE49-F238E27FC236}">
                <a16:creationId xmlns:a16="http://schemas.microsoft.com/office/drawing/2014/main" id="{C083C9CD-2B76-E1DF-067A-54C77A5244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1237" y="1521732"/>
            <a:ext cx="2043047" cy="263461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36" name="Picture 35" descr="Graphical user interface&#10;&#10;Description automatically generated">
            <a:extLst>
              <a:ext uri="{FF2B5EF4-FFF2-40B4-BE49-F238E27FC236}">
                <a16:creationId xmlns:a16="http://schemas.microsoft.com/office/drawing/2014/main" id="{9BC34A33-FDA5-7F6C-43E5-F269BB52245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3" t="3159"/>
          <a:stretch/>
        </p:blipFill>
        <p:spPr>
          <a:xfrm>
            <a:off x="187502" y="2707982"/>
            <a:ext cx="2413227" cy="1813278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30223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64ae4c3-2fda-4714-8e1b-0f8b27f20292">
      <UserInfo>
        <DisplayName>Alex Honeycutt</DisplayName>
        <AccountId>41</AccountId>
        <AccountType/>
      </UserInfo>
      <UserInfo>
        <DisplayName>Caroline Kendall</DisplayName>
        <AccountId>35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21971556B1964FB9B72B12FBA0276E" ma:contentTypeVersion="6" ma:contentTypeDescription="Create a new document." ma:contentTypeScope="" ma:versionID="9d7d462727458f680dbcd03dc671f199">
  <xsd:schema xmlns:xsd="http://www.w3.org/2001/XMLSchema" xmlns:xs="http://www.w3.org/2001/XMLSchema" xmlns:p="http://schemas.microsoft.com/office/2006/metadata/properties" xmlns:ns2="264ae4c3-2fda-4714-8e1b-0f8b27f20292" xmlns:ns3="3031e7c0-232c-4a61-bc1d-53b997f03b73" targetNamespace="http://schemas.microsoft.com/office/2006/metadata/properties" ma:root="true" ma:fieldsID="5d09b17714e6afe4b9bfab3bfc319b25" ns2:_="" ns3:_="">
    <xsd:import namespace="264ae4c3-2fda-4714-8e1b-0f8b27f20292"/>
    <xsd:import namespace="3031e7c0-232c-4a61-bc1d-53b997f03b7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4ae4c3-2fda-4714-8e1b-0f8b27f2029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31e7c0-232c-4a61-bc1d-53b997f03b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72EBB5-8B5E-468B-8241-035FD3262A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B47549-1849-4C77-98D9-B3DB4E8C47F3}">
  <ds:schemaRefs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3031e7c0-232c-4a61-bc1d-53b997f03b73"/>
    <ds:schemaRef ds:uri="264ae4c3-2fda-4714-8e1b-0f8b27f2029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F9EE263-7662-43C6-B894-F537285332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4ae4c3-2fda-4714-8e1b-0f8b27f20292"/>
    <ds:schemaRef ds:uri="3031e7c0-232c-4a61-bc1d-53b997f03b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14912</TotalTime>
  <Words>923</Words>
  <Application>Microsoft Office PowerPoint</Application>
  <PresentationFormat>Widescreen</PresentationFormat>
  <Paragraphs>210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Alegreya Sans</vt:lpstr>
      <vt:lpstr>Alegreya Sans</vt:lpstr>
      <vt:lpstr>Alegreya Sans ExtraBold</vt:lpstr>
      <vt:lpstr>Alegreya Sans Light</vt:lpstr>
      <vt:lpstr>Arial</vt:lpstr>
      <vt:lpstr>Barlow Condensed</vt:lpstr>
      <vt:lpstr>Calibri</vt:lpstr>
      <vt:lpstr>Calibri Light</vt:lpstr>
      <vt:lpstr>Sailec 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O'Neil</dc:creator>
  <cp:lastModifiedBy>Francesca Wagner</cp:lastModifiedBy>
  <cp:revision>230</cp:revision>
  <cp:lastPrinted>2022-10-25T20:13:48Z</cp:lastPrinted>
  <dcterms:created xsi:type="dcterms:W3CDTF">2021-01-24T18:58:41Z</dcterms:created>
  <dcterms:modified xsi:type="dcterms:W3CDTF">2023-01-31T16:33:41Z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0x010100D321971556B1964FB9B72B12FBA0276E</vt:lpwstr>
  </property>
</Properties>
</file>