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sldIdLst>
    <p:sldId id="256" r:id="rId2"/>
    <p:sldId id="257" r:id="rId3"/>
    <p:sldId id="260"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58"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69" autoAdjust="0"/>
    <p:restoredTop sz="85648" autoAdjust="0"/>
  </p:normalViewPr>
  <p:slideViewPr>
    <p:cSldViewPr>
      <p:cViewPr varScale="1">
        <p:scale>
          <a:sx n="74" d="100"/>
          <a:sy n="74" d="100"/>
        </p:scale>
        <p:origin x="1614"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39257DD-10AA-46EC-91D3-AD4F55BA892F}" type="datetimeFigureOut">
              <a:rPr lang="en-US" smtClean="0"/>
              <a:t>4/29/2022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1AA088C-9384-4DB3-B642-2D8520004B5B}" type="slidenum">
              <a:rPr lang="en-US" smtClean="0"/>
              <a:t>‹#›</a:t>
            </a:fld>
            <a:endParaRPr lang="en-US"/>
          </a:p>
        </p:txBody>
      </p:sp>
    </p:spTree>
    <p:extLst>
      <p:ext uri="{BB962C8B-B14F-4D97-AF65-F5344CB8AC3E}">
        <p14:creationId xmlns:p14="http://schemas.microsoft.com/office/powerpoint/2010/main" val="3959601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4</a:t>
            </a:fld>
            <a:endParaRPr lang="en-US"/>
          </a:p>
        </p:txBody>
      </p:sp>
    </p:spTree>
    <p:extLst>
      <p:ext uri="{BB962C8B-B14F-4D97-AF65-F5344CB8AC3E}">
        <p14:creationId xmlns:p14="http://schemas.microsoft.com/office/powerpoint/2010/main" val="55961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21</a:t>
            </a:fld>
            <a:endParaRPr lang="en-US"/>
          </a:p>
        </p:txBody>
      </p:sp>
    </p:spTree>
    <p:extLst>
      <p:ext uri="{BB962C8B-B14F-4D97-AF65-F5344CB8AC3E}">
        <p14:creationId xmlns:p14="http://schemas.microsoft.com/office/powerpoint/2010/main" val="4236912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22</a:t>
            </a:fld>
            <a:endParaRPr lang="en-US"/>
          </a:p>
        </p:txBody>
      </p:sp>
    </p:spTree>
    <p:extLst>
      <p:ext uri="{BB962C8B-B14F-4D97-AF65-F5344CB8AC3E}">
        <p14:creationId xmlns:p14="http://schemas.microsoft.com/office/powerpoint/2010/main" val="1765913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5</a:t>
            </a:fld>
            <a:endParaRPr lang="en-US"/>
          </a:p>
        </p:txBody>
      </p:sp>
    </p:spTree>
    <p:extLst>
      <p:ext uri="{BB962C8B-B14F-4D97-AF65-F5344CB8AC3E}">
        <p14:creationId xmlns:p14="http://schemas.microsoft.com/office/powerpoint/2010/main" val="3004327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a.  A person, business, or association shall not disclose on the Internet </a:t>
            </a:r>
            <a:r>
              <a:rPr lang="en-US" b="1" baseline="30000" dirty="0"/>
              <a:t>2</a:t>
            </a:r>
            <a:r>
              <a:rPr lang="en-US" u="sng" dirty="0" smtClean="0"/>
              <a:t>, or re-disclose or otherwise make available,</a:t>
            </a:r>
            <a:r>
              <a:rPr lang="en-US" b="1" baseline="30000" dirty="0"/>
              <a:t>2</a:t>
            </a:r>
            <a:r>
              <a:rPr lang="en-US" dirty="0" smtClean="0"/>
              <a:t> the home address or unpublished home telephone number of </a:t>
            </a:r>
            <a:r>
              <a:rPr lang="en-US" b="1" dirty="0"/>
              <a:t>[</a:t>
            </a:r>
            <a:r>
              <a:rPr lang="en-US" dirty="0" smtClean="0"/>
              <a:t>a law enforcement officer or</a:t>
            </a:r>
            <a:r>
              <a:rPr lang="en-US" b="1" dirty="0"/>
              <a:t>]</a:t>
            </a:r>
            <a:r>
              <a:rPr lang="en-US" dirty="0" smtClean="0"/>
              <a:t> </a:t>
            </a:r>
            <a:r>
              <a:rPr lang="en-US" b="1" baseline="30000" dirty="0"/>
              <a:t>2</a:t>
            </a:r>
            <a:r>
              <a:rPr lang="en-US" b="1" dirty="0"/>
              <a:t>[</a:t>
            </a:r>
            <a:r>
              <a:rPr lang="en-US" u="sng" dirty="0" smtClean="0"/>
              <a:t>an</a:t>
            </a:r>
            <a:r>
              <a:rPr lang="en-US" b="1" dirty="0"/>
              <a:t>]</a:t>
            </a:r>
            <a:r>
              <a:rPr lang="en-US" dirty="0" smtClean="0"/>
              <a:t> </a:t>
            </a:r>
            <a:r>
              <a:rPr lang="en-US" u="sng" dirty="0" smtClean="0"/>
              <a:t>any</a:t>
            </a:r>
            <a:r>
              <a:rPr lang="en-US" b="1" baseline="30000" dirty="0"/>
              <a:t>2</a:t>
            </a:r>
            <a:r>
              <a:rPr lang="en-US" dirty="0" smtClean="0"/>
              <a:t> </a:t>
            </a:r>
            <a:r>
              <a:rPr lang="en-US" u="sng" dirty="0" smtClean="0"/>
              <a:t>active</a:t>
            </a:r>
            <a:r>
              <a:rPr lang="en-US" dirty="0" smtClean="0"/>
              <a:t> </a:t>
            </a:r>
            <a:r>
              <a:rPr lang="en-US" b="1" baseline="30000" dirty="0"/>
              <a:t>2</a:t>
            </a:r>
            <a:r>
              <a:rPr lang="en-US" u="sng" dirty="0" smtClean="0"/>
              <a:t>, formerly active,</a:t>
            </a:r>
            <a:r>
              <a:rPr lang="en-US" b="1" baseline="30000" dirty="0"/>
              <a:t>2</a:t>
            </a:r>
            <a:r>
              <a:rPr lang="en-US" dirty="0" smtClean="0"/>
              <a:t> </a:t>
            </a:r>
            <a:r>
              <a:rPr lang="en-US" u="sng" dirty="0" smtClean="0"/>
              <a:t>or</a:t>
            </a:r>
            <a:r>
              <a:rPr lang="en-US" dirty="0" smtClean="0"/>
              <a:t> retired </a:t>
            </a:r>
            <a:r>
              <a:rPr lang="en-US" b="1" baseline="30000" dirty="0"/>
              <a:t>2</a:t>
            </a:r>
            <a:r>
              <a:rPr lang="en-US" u="sng" dirty="0" smtClean="0"/>
              <a:t>judicial officer, as defined by section 1 of P.L.1995, c.23 (C.47:1A-1.1), prosecutor, or</a:t>
            </a:r>
            <a:r>
              <a:rPr lang="en-US" b="1" baseline="30000" dirty="0"/>
              <a:t>2</a:t>
            </a:r>
            <a:r>
              <a:rPr lang="en-US" dirty="0" smtClean="0"/>
              <a:t> law enforcement officer </a:t>
            </a:r>
            <a:r>
              <a:rPr lang="en-US" b="1" baseline="30000" dirty="0"/>
              <a:t>2</a:t>
            </a:r>
            <a:r>
              <a:rPr lang="en-US" b="1" dirty="0"/>
              <a:t>[</a:t>
            </a:r>
            <a:r>
              <a:rPr lang="en-US" u="sng" dirty="0" smtClean="0"/>
              <a:t>,</a:t>
            </a:r>
            <a:r>
              <a:rPr lang="en-US" b="1" dirty="0"/>
              <a:t>]</a:t>
            </a:r>
            <a:r>
              <a:rPr lang="en-US" b="1" baseline="30000" dirty="0"/>
              <a:t>2</a:t>
            </a:r>
            <a:r>
              <a:rPr lang="en-US" dirty="0" smtClean="0"/>
              <a:t> </a:t>
            </a:r>
            <a:r>
              <a:rPr lang="en-US" b="1" baseline="30000" dirty="0"/>
              <a:t>1</a:t>
            </a:r>
            <a:r>
              <a:rPr lang="en-US" b="1" dirty="0"/>
              <a:t>[</a:t>
            </a:r>
            <a:r>
              <a:rPr lang="en-US" u="sng" dirty="0" smtClean="0"/>
              <a:t>judge of any court of law of this State, or</a:t>
            </a:r>
            <a:r>
              <a:rPr lang="en-US" b="1" dirty="0"/>
              <a:t>]</a:t>
            </a:r>
            <a:r>
              <a:rPr lang="en-US" dirty="0" smtClean="0"/>
              <a:t> </a:t>
            </a:r>
            <a:r>
              <a:rPr lang="en-US" b="1" baseline="30000" dirty="0"/>
              <a:t>2</a:t>
            </a:r>
            <a:r>
              <a:rPr lang="en-US" b="1" dirty="0"/>
              <a:t>[</a:t>
            </a:r>
            <a:r>
              <a:rPr lang="en-US" u="sng" dirty="0" smtClean="0"/>
              <a:t>an active or retired federal, State, or municipal judicial officer, as defined by section 1 of P.L.1995, c.23 (C.47:1A-1.1), or an active or retired federal,</a:t>
            </a:r>
            <a:r>
              <a:rPr lang="en-US" b="1" baseline="30000" dirty="0"/>
              <a:t>1</a:t>
            </a:r>
            <a:r>
              <a:rPr lang="en-US" dirty="0" smtClean="0"/>
              <a:t> </a:t>
            </a:r>
            <a:r>
              <a:rPr lang="en-US" u="sng" dirty="0" smtClean="0"/>
              <a:t>State, county or municipal</a:t>
            </a:r>
            <a:r>
              <a:rPr lang="en-US" b="1" u="sng" dirty="0"/>
              <a:t> </a:t>
            </a:r>
            <a:r>
              <a:rPr lang="en-US" u="sng" dirty="0" smtClean="0"/>
              <a:t>prosecutor</a:t>
            </a:r>
            <a:r>
              <a:rPr lang="en-US" b="1" dirty="0"/>
              <a:t>]</a:t>
            </a:r>
            <a:r>
              <a:rPr lang="en-US" b="1" baseline="30000" dirty="0"/>
              <a:t>2</a:t>
            </a:r>
            <a:r>
              <a:rPr lang="en-US" dirty="0" smtClean="0"/>
              <a:t> under circumstances in which a reasonable person would believe that providing that information would expose another to harassment or risk of harm to life or property.</a:t>
            </a:r>
          </a:p>
          <a:p>
            <a:r>
              <a:rPr lang="en-US" dirty="0" smtClean="0"/>
              <a:t>     </a:t>
            </a:r>
            <a:r>
              <a:rPr lang="en-US" b="1" baseline="30000" dirty="0"/>
              <a:t>2</a:t>
            </a:r>
            <a:r>
              <a:rPr lang="en-US" u="sng" dirty="0" smtClean="0"/>
              <a:t>The amendatory provisions of this section, enacted by P.L.    , c.   (C.        ) (pending before the Legislature as this bill), shall not be operative and enforceable with respect to any active, formerly active, or retired law enforcement officer until 18 months after the effective date of that act; but the provisions of this section, prior to being amended, shall remain operative and enforceable with respect to any active or retired law enforcement officer during that 18-month period.</a:t>
            </a:r>
            <a:r>
              <a:rPr lang="en-US" b="1" baseline="30000" dirty="0"/>
              <a:t>2</a:t>
            </a:r>
            <a:endParaRPr lang="en-US" dirty="0" smtClean="0"/>
          </a:p>
          <a:p>
            <a:r>
              <a:rPr lang="en-US" dirty="0" smtClean="0"/>
              <a:t>     b.    A person, business, or association that violates subsection a. of this section shall be liable to the </a:t>
            </a:r>
            <a:r>
              <a:rPr lang="en-US" b="1" dirty="0"/>
              <a:t>[</a:t>
            </a:r>
            <a:r>
              <a:rPr lang="en-US" dirty="0" smtClean="0"/>
              <a:t>law enforcement officer,</a:t>
            </a:r>
            <a:r>
              <a:rPr lang="en-US" b="1" dirty="0"/>
              <a:t>]</a:t>
            </a:r>
            <a:r>
              <a:rPr lang="en-US" dirty="0" smtClean="0"/>
              <a:t> </a:t>
            </a:r>
            <a:r>
              <a:rPr lang="en-US" b="1" baseline="30000" dirty="0"/>
              <a:t>1</a:t>
            </a:r>
            <a:r>
              <a:rPr lang="en-US" b="1" dirty="0"/>
              <a:t>[</a:t>
            </a:r>
            <a:r>
              <a:rPr lang="en-US" u="sng" dirty="0" smtClean="0"/>
              <a:t>active or</a:t>
            </a:r>
            <a:r>
              <a:rPr lang="en-US" dirty="0" smtClean="0"/>
              <a:t> retired law enforcement officer, </a:t>
            </a:r>
            <a:r>
              <a:rPr lang="en-US" u="sng" dirty="0" smtClean="0"/>
              <a:t>judge of any court of law of this State, or State, county, or municipal prosecutor,</a:t>
            </a:r>
            <a:r>
              <a:rPr lang="en-US" dirty="0" smtClean="0"/>
              <a:t> or any other person residing at the home address of the </a:t>
            </a:r>
            <a:r>
              <a:rPr lang="en-US" b="1" dirty="0"/>
              <a:t>[</a:t>
            </a:r>
            <a:r>
              <a:rPr lang="en-US" dirty="0" smtClean="0"/>
              <a:t>law enforcement officer</a:t>
            </a:r>
            <a:r>
              <a:rPr lang="en-US" b="1" dirty="0"/>
              <a:t>]</a:t>
            </a:r>
            <a:r>
              <a:rPr lang="en-US" dirty="0" smtClean="0"/>
              <a:t> </a:t>
            </a:r>
            <a:r>
              <a:rPr lang="en-US" u="sng" dirty="0" smtClean="0"/>
              <a:t>active</a:t>
            </a:r>
            <a:r>
              <a:rPr lang="en-US" dirty="0" smtClean="0"/>
              <a:t> or retired law enforcement officer, </a:t>
            </a:r>
            <a:r>
              <a:rPr lang="en-US" u="sng" dirty="0" smtClean="0"/>
              <a:t>judge of any court of law of this State, or State, county, or municipal prosecutor,</a:t>
            </a:r>
            <a:r>
              <a:rPr lang="en-US" b="1" dirty="0"/>
              <a:t>]</a:t>
            </a:r>
            <a:r>
              <a:rPr lang="en-US" dirty="0" smtClean="0"/>
              <a:t> </a:t>
            </a:r>
            <a:r>
              <a:rPr lang="en-US" u="sng" dirty="0" smtClean="0"/>
              <a:t>aggrieved person</a:t>
            </a:r>
            <a:r>
              <a:rPr lang="en-US" b="1" baseline="30000" dirty="0"/>
              <a:t>1</a:t>
            </a:r>
            <a:r>
              <a:rPr lang="en-US" dirty="0" smtClean="0"/>
              <a:t> </a:t>
            </a:r>
            <a:r>
              <a:rPr lang="en-US" b="1" baseline="30000" dirty="0"/>
              <a:t>2</a:t>
            </a:r>
            <a:r>
              <a:rPr lang="en-US" u="sng" dirty="0" smtClean="0"/>
              <a:t>or any other person residing at the home address of the aggrieved person,</a:t>
            </a:r>
            <a:r>
              <a:rPr lang="en-US" b="1" baseline="30000" dirty="0"/>
              <a:t>2</a:t>
            </a:r>
            <a:r>
              <a:rPr lang="en-US" dirty="0" smtClean="0"/>
              <a:t> who may bring a civil action in the Superior Court. </a:t>
            </a:r>
          </a:p>
          <a:p>
            <a:r>
              <a:rPr lang="en-US" dirty="0" smtClean="0"/>
              <a:t>      c.    The court may award: </a:t>
            </a:r>
          </a:p>
          <a:p>
            <a:r>
              <a:rPr lang="en-US" dirty="0" smtClean="0"/>
              <a:t>     (1)   actual damages, but not less than liquidated damages computed at the rate of $1,000 for each violation of this act; </a:t>
            </a:r>
          </a:p>
          <a:p>
            <a:r>
              <a:rPr lang="en-US" dirty="0" smtClean="0"/>
              <a:t>     (2)   punitive damages upon proof of willful or reckless disregard of the law; </a:t>
            </a:r>
          </a:p>
          <a:p>
            <a:r>
              <a:rPr lang="en-US" dirty="0" smtClean="0"/>
              <a:t>     (3)   reasonable attorney's fees and other litigation costs reasonably incurred; and </a:t>
            </a:r>
          </a:p>
          <a:p>
            <a:r>
              <a:rPr lang="en-US" dirty="0" smtClean="0"/>
              <a:t>     (4)   any other preliminary and equitable relief as the court determines to be appropriate. </a:t>
            </a:r>
          </a:p>
          <a:p>
            <a:r>
              <a:rPr lang="en-US" dirty="0" smtClean="0"/>
              <a:t>      d.   For the purposes of this section, "disclose" shall mean to solicit, sell, manufacture, give, provide, lend, trade, mail, deliver, transfer, </a:t>
            </a:r>
            <a:r>
              <a:rPr lang="en-US" b="1" baseline="30000" dirty="0"/>
              <a:t>2</a:t>
            </a:r>
            <a:r>
              <a:rPr lang="en-US" u="sng" dirty="0" smtClean="0"/>
              <a:t>post,</a:t>
            </a:r>
            <a:r>
              <a:rPr lang="en-US" b="1" baseline="30000" dirty="0"/>
              <a:t>2</a:t>
            </a:r>
            <a:r>
              <a:rPr lang="en-US" dirty="0" smtClean="0"/>
              <a:t> publish, distribute, circulate, disseminate, present, exhibit, advertise or offer.</a:t>
            </a:r>
          </a:p>
          <a:p>
            <a:r>
              <a:rPr lang="en-US" dirty="0" smtClean="0"/>
              <a:t>(</a:t>
            </a:r>
            <a:r>
              <a:rPr lang="en-US" dirty="0" err="1" smtClean="0"/>
              <a:t>cf</a:t>
            </a:r>
            <a:r>
              <a:rPr lang="en-US" dirty="0" smtClean="0"/>
              <a:t>: P.L.2015, c.226, s.3)</a:t>
            </a:r>
          </a:p>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6</a:t>
            </a:fld>
            <a:endParaRPr lang="en-US"/>
          </a:p>
        </p:txBody>
      </p:sp>
    </p:spTree>
    <p:extLst>
      <p:ext uri="{BB962C8B-B14F-4D97-AF65-F5344CB8AC3E}">
        <p14:creationId xmlns:p14="http://schemas.microsoft.com/office/powerpoint/2010/main" val="3837119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7</a:t>
            </a:fld>
            <a:endParaRPr lang="en-US"/>
          </a:p>
        </p:txBody>
      </p:sp>
    </p:spTree>
    <p:extLst>
      <p:ext uri="{BB962C8B-B14F-4D97-AF65-F5344CB8AC3E}">
        <p14:creationId xmlns:p14="http://schemas.microsoft.com/office/powerpoint/2010/main" val="2941498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act shall take effect immediately </a:t>
            </a:r>
            <a:r>
              <a:rPr lang="en-US" b="1" baseline="30000" dirty="0"/>
              <a:t>2</a:t>
            </a:r>
            <a:r>
              <a:rPr lang="en-US" u="sng" dirty="0" smtClean="0"/>
              <a:t>, but for those provisions of the act which do not become operative and enforceable with respect to law enforcement officers until 18 months after the effective date, any anticipatory administrative action may be taken in advance of the operative date that is necessary for the implementation of those provisions</a:t>
            </a:r>
            <a:r>
              <a:rPr lang="en-US" b="1" baseline="30000" dirty="0"/>
              <a:t>2</a:t>
            </a:r>
            <a:r>
              <a:rPr lang="en-US" dirty="0" smtClean="0"/>
              <a:t>.</a:t>
            </a:r>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8</a:t>
            </a:fld>
            <a:endParaRPr lang="en-US"/>
          </a:p>
        </p:txBody>
      </p:sp>
    </p:spTree>
    <p:extLst>
      <p:ext uri="{BB962C8B-B14F-4D97-AF65-F5344CB8AC3E}">
        <p14:creationId xmlns:p14="http://schemas.microsoft.com/office/powerpoint/2010/main" val="398662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p:txBody>
      </p:sp>
      <p:sp>
        <p:nvSpPr>
          <p:cNvPr id="4" name="Slide Number Placeholder 3"/>
          <p:cNvSpPr>
            <a:spLocks noGrp="1"/>
          </p:cNvSpPr>
          <p:nvPr>
            <p:ph type="sldNum" sz="quarter" idx="10"/>
          </p:nvPr>
        </p:nvSpPr>
        <p:spPr/>
        <p:txBody>
          <a:bodyPr/>
          <a:lstStyle/>
          <a:p>
            <a:fld id="{11AA088C-9384-4DB3-B642-2D8520004B5B}" type="slidenum">
              <a:rPr lang="en-US" smtClean="0"/>
              <a:t>9</a:t>
            </a:fld>
            <a:endParaRPr lang="en-US"/>
          </a:p>
        </p:txBody>
      </p:sp>
    </p:spTree>
    <p:extLst>
      <p:ext uri="{BB962C8B-B14F-4D97-AF65-F5344CB8AC3E}">
        <p14:creationId xmlns:p14="http://schemas.microsoft.com/office/powerpoint/2010/main" val="1737909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smtClean="0"/>
              <a:t>This act shall take effect on the 30th day following enactment and sections 1 through 8 shall expire on November 30, 2022 or on the date of the resumption, pursuant to an executive order issued by the Governor, of indoor dining without capacity limitations, whichever is later.</a:t>
            </a:r>
          </a:p>
          <a:p>
            <a:endParaRPr lang="en-US" dirty="0" smtClean="0"/>
          </a:p>
          <a:p>
            <a:r>
              <a:rPr lang="en-US" dirty="0"/>
              <a:t>  </a:t>
            </a:r>
            <a:r>
              <a:rPr lang="en-US" dirty="0" smtClean="0"/>
              <a:t>2.   a.   Notwithstanding the provisions of any law to the contrary, during the period that this section is in effect, the owner or operator of a restaurant, bar, distillery, or brewery may use outdoor spaces which they own or lease and which are located either on, or adjacent to, their business premises, as an extension of their business premises for the purpose of conducting sales of food and beverages </a:t>
            </a:r>
            <a:r>
              <a:rPr lang="en-US" b="1" baseline="30000" dirty="0"/>
              <a:t>1</a:t>
            </a:r>
            <a:r>
              <a:rPr lang="en-US" b="1" dirty="0"/>
              <a:t>[</a:t>
            </a:r>
            <a:r>
              <a:rPr lang="en-US" dirty="0" smtClean="0"/>
              <a:t>, including alcoholic beverages if so licensed and permitted by Special Ruling No. 2020-10</a:t>
            </a:r>
            <a:r>
              <a:rPr lang="en-US" b="1" dirty="0"/>
              <a:t>]</a:t>
            </a:r>
            <a:r>
              <a:rPr lang="en-US" b="1" baseline="30000" dirty="0"/>
              <a:t>1</a:t>
            </a:r>
            <a:r>
              <a:rPr lang="en-US" dirty="0" smtClean="0"/>
              <a:t>.</a:t>
            </a:r>
          </a:p>
          <a:p>
            <a:r>
              <a:rPr lang="en-US" dirty="0" smtClean="0"/>
              <a:t>   </a:t>
            </a:r>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17</a:t>
            </a:fld>
            <a:endParaRPr lang="en-US"/>
          </a:p>
        </p:txBody>
      </p:sp>
    </p:spTree>
    <p:extLst>
      <p:ext uri="{BB962C8B-B14F-4D97-AF65-F5344CB8AC3E}">
        <p14:creationId xmlns:p14="http://schemas.microsoft.com/office/powerpoint/2010/main" val="287685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    The owner or operator of a restaurant, bar, distillery, or brewery desiring to utilize outdoor spaces as an extension of their businesses shall file an application with the municipal zoning officer that includes: (1) a plan, sketch, picture, or drawing that depicts the design, dimensional boundaries, and placement of tents, canopies, umbrellas, tables, chairs, and other fixtures of the outdoor spaces; and (2) a plan for the control of litter, the removal and storage of garbage, and the cleaning of fixtures and grounds.  If a business premises’ parking lot is used for the service and sale of either food or beverages, or both, </a:t>
            </a:r>
            <a:r>
              <a:rPr lang="en-US" b="1" baseline="30000" dirty="0"/>
              <a:t>1</a:t>
            </a:r>
            <a:r>
              <a:rPr lang="en-US" b="1" dirty="0"/>
              <a:t>[</a:t>
            </a:r>
            <a:r>
              <a:rPr lang="en-US" dirty="0" smtClean="0"/>
              <a:t>including, but not limited to, alcoholic beverages if so licensed,</a:t>
            </a:r>
            <a:r>
              <a:rPr lang="en-US" b="1" dirty="0"/>
              <a:t>]</a:t>
            </a:r>
            <a:r>
              <a:rPr lang="en-US" b="1" baseline="30000" dirty="0"/>
              <a:t>1</a:t>
            </a:r>
            <a:r>
              <a:rPr lang="en-US" dirty="0" smtClean="0"/>
              <a:t> the restaurant, bar,</a:t>
            </a:r>
            <a:r>
              <a:rPr lang="en-US" b="1" baseline="30000" dirty="0"/>
              <a:t> </a:t>
            </a:r>
            <a:r>
              <a:rPr lang="en-US" dirty="0" smtClean="0"/>
              <a:t>distillery, or brewery shall not encumber more than 75 percent of the lot’s total parking spaces for such service and sale, unless the parking lot contains less than eight parking spaces, and shall maintain at least one handicapped parking space in the parking lot.</a:t>
            </a:r>
          </a:p>
          <a:p>
            <a:r>
              <a:rPr lang="en-US" dirty="0" smtClean="0"/>
              <a:t>     c.     A municipality may require that an applicant provide one or more of the following:  (1) written consent of the owner of the premises, if other than the applicant, (2) an insurance certificate naming the municipality as an additional insured, with general liability on an occurrence with a limit of liability of at least $1,000,000, with respect to losses arising solely from the operation of the outdoor dining facility, or (3) an indemnification agreement with the municipality with respect to losses arising solely from the operation of the outdoor dining facility.</a:t>
            </a:r>
          </a:p>
          <a:p>
            <a:r>
              <a:rPr lang="en-US" dirty="0" smtClean="0"/>
              <a:t>     d.    (1)   The zoning officer shall issue an approval to the applicant within 15 business days of the application being submitted and deemed complete provided that the applicant meets and abides by all qualifications and requirements of this act, with the exception that the zoning officer may deny an application based on current violations of any other health, safety, fire, permitted use, or zoning regulation, or upon any applicable law permitting the denial of a zoning permit, that is not otherwise directly superseded by this section or Special Ruling No. 2020-10.  An application under this section shall not be considered a variance under the “Municipal Land Use Law,” P.L.1975, c.291 (C.40:55D-1 et seq.).</a:t>
            </a:r>
          </a:p>
          <a:p>
            <a:r>
              <a:rPr lang="en-US" dirty="0" smtClean="0"/>
              <a:t>     (2)   A municipality may deny, revoke, or temporarily suspend the permit of any applicant or permittee that violates, or is not in compliance with, any provision of this act or any provision of a law, ordinance, or regulation related to </a:t>
            </a:r>
            <a:r>
              <a:rPr lang="en-US" b="1" baseline="30000" dirty="0"/>
              <a:t>1</a:t>
            </a:r>
            <a:r>
              <a:rPr lang="en-US" u="sng" dirty="0" smtClean="0"/>
              <a:t>health, safety, fire, permitted use, zoning, or</a:t>
            </a:r>
            <a:r>
              <a:rPr lang="en-US" b="1" baseline="30000" dirty="0"/>
              <a:t>1</a:t>
            </a:r>
            <a:r>
              <a:rPr lang="en-US" dirty="0" smtClean="0"/>
              <a:t> the consumption or control of alcoholic beverages not otherwise under the jurisdiction of the Division of Alcoholic Beverage Control, and may also deny, revoke, or temporarily suspend the permit of any applicant or permittee based on any action taken against the applicant or permittee by the Division of Alcoholic Beverage Control related to the division’s enforcement of any law or regulation related to the consumption or control of alcoholic beverages under its jurisdiction.</a:t>
            </a:r>
          </a:p>
          <a:p>
            <a:r>
              <a:rPr lang="en-US" dirty="0" smtClean="0"/>
              <a:t>     (3)   An appeal to any approval, denial, revocation, or suspension may be filed </a:t>
            </a:r>
            <a:r>
              <a:rPr lang="en-US" b="1" baseline="30000" dirty="0"/>
              <a:t>1</a:t>
            </a:r>
            <a:r>
              <a:rPr lang="en-US" b="1" dirty="0"/>
              <a:t>[</a:t>
            </a:r>
            <a:r>
              <a:rPr lang="en-US" dirty="0" smtClean="0"/>
              <a:t>consistent with section 59 of P.L.1975, c.291 (C.40:55D-72), and other applicable provisions of the “Municipal Land Use Law,” P.L.1975, c.291 (C.40:55D-1 et seq.), and:</a:t>
            </a:r>
          </a:p>
          <a:p>
            <a:r>
              <a:rPr lang="en-US" dirty="0" smtClean="0"/>
              <a:t>     the commencement of the 20-day limitation period in section 59 of P.L.1975, c.291 (C.40:55D-72) shall begin on that date that the appellant knew or should have known  of the approval, denial, revocation, or suspension, and</a:t>
            </a:r>
          </a:p>
          <a:p>
            <a:r>
              <a:rPr lang="en-US" dirty="0" smtClean="0"/>
              <a:t>     the deadline by which a decision on an appeal is to be rendered under section 60 of P.L.1975, c.291 (C.40:55D-73) shall be 60 days. The governing body of a municipality may adjust, by ordinance or resolution, any other deadlines under the “Municipal Land Use Law,” P.L.1975, c.291 (C.40:55D-1 et </a:t>
            </a:r>
            <a:r>
              <a:rPr lang="en-US" dirty="0" err="1" smtClean="0"/>
              <a:t>seq</a:t>
            </a:r>
            <a:r>
              <a:rPr lang="en-US" dirty="0" smtClean="0"/>
              <a:t>,) with respect to the filing of such  appeal so as to allow compliance with this 60-day limitation</a:t>
            </a:r>
            <a:r>
              <a:rPr lang="en-US" b="1" dirty="0"/>
              <a:t>]</a:t>
            </a:r>
            <a:r>
              <a:rPr lang="en-US" dirty="0"/>
              <a:t> </a:t>
            </a:r>
            <a:r>
              <a:rPr lang="en-US" u="sng" dirty="0"/>
              <a:t>through the municipal clerk with the governing body of the municipality.  The governing body, or its designee, shall conduct a hearing and render a decision within 30 days of the filing of the appeal.  The governing body may designate a municipal official or an attorney licensed in the State of New Jersey to serve as a hearing officer in place of the governing body for the purpose of conducting said hearing and rendering said decision</a:t>
            </a:r>
            <a:r>
              <a:rPr lang="en-US" b="1" baseline="30000" dirty="0"/>
              <a:t>1</a:t>
            </a:r>
            <a:r>
              <a:rPr lang="en-US" dirty="0" smtClean="0"/>
              <a:t>.</a:t>
            </a:r>
          </a:p>
          <a:p>
            <a:r>
              <a:rPr lang="en-US" dirty="0" smtClean="0"/>
              <a:t>     Nothing in this act shall be construed to restrict the right of any party to obtain a review by any court of competent jurisdiction, according to law.</a:t>
            </a:r>
          </a:p>
          <a:p>
            <a:r>
              <a:rPr lang="en-US" dirty="0" smtClean="0"/>
              <a:t>     e.     A municipality shall require that any restaurant, bar,</a:t>
            </a:r>
            <a:r>
              <a:rPr lang="en-US" b="1" baseline="30000" dirty="0"/>
              <a:t> </a:t>
            </a:r>
            <a:r>
              <a:rPr lang="en-US" dirty="0" smtClean="0"/>
              <a:t>distillery, or brewery operating pursuant to this section shall follow, maintain, and enforce protocols promulgated by the Commissioner of Health or Executive Order of the Governor in response to the COVID-19 public health emergency, concerning social distancing and use of personal protective equipment during the period those protocols are in effect.</a:t>
            </a:r>
          </a:p>
          <a:p>
            <a:r>
              <a:rPr lang="en-US" dirty="0"/>
              <a:t> </a:t>
            </a:r>
            <a:endParaRPr lang="en-US" dirty="0" smtClean="0"/>
          </a:p>
          <a:p>
            <a:r>
              <a:rPr lang="en-US" dirty="0"/>
              <a:t>      3.   </a:t>
            </a:r>
            <a:r>
              <a:rPr lang="en-US" dirty="0" smtClean="0"/>
              <a:t>a.   Notwithstanding the provisions of any law to the contrary, during the period that this section is in effect, the owners and operators of restaurants, bars,</a:t>
            </a:r>
            <a:r>
              <a:rPr lang="en-US" b="1" baseline="30000" dirty="0"/>
              <a:t> </a:t>
            </a:r>
            <a:r>
              <a:rPr lang="en-US" dirty="0" smtClean="0"/>
              <a:t>distilleries, and breweries may use public sidewalks as an extension of their business premises for the purpose of conducting sales of food and beverages </a:t>
            </a:r>
            <a:r>
              <a:rPr lang="en-US" b="1" baseline="30000" dirty="0"/>
              <a:t>1</a:t>
            </a:r>
            <a:r>
              <a:rPr lang="en-US" b="1" dirty="0"/>
              <a:t>[</a:t>
            </a:r>
            <a:r>
              <a:rPr lang="en-US" dirty="0" smtClean="0"/>
              <a:t>, including alcoholic beverages if so licensed and permitted by Special Ruling 2020-10</a:t>
            </a:r>
            <a:r>
              <a:rPr lang="en-US" b="1" dirty="0"/>
              <a:t>]</a:t>
            </a:r>
            <a:r>
              <a:rPr lang="en-US" b="1" baseline="30000" dirty="0"/>
              <a:t>1</a:t>
            </a:r>
            <a:r>
              <a:rPr lang="en-US" dirty="0" smtClean="0"/>
              <a:t>.</a:t>
            </a:r>
          </a:p>
          <a:p>
            <a:r>
              <a:rPr lang="en-US" dirty="0" smtClean="0"/>
              <a:t>     b.    The owner or operator of a restaurant, bar, distillery, or brewery desiring to utilize public sidewalks as an extension of their businesses shall file an application with the municipal zoning officer that includes: (1) a plan, sketch, picture, or drawing that depicts the design, dimensional boundaries, and placement of tents, canopies, umbrellas, tables, chairs, and other fixtures of the public sidewalks; and (2) a plan for the control of litter, the removal and storage of garbage, and the cleaning of fixtures and public sidewalks.</a:t>
            </a:r>
          </a:p>
          <a:p>
            <a:r>
              <a:rPr lang="en-US" dirty="0" smtClean="0"/>
              <a:t>     c.     A municipality may require that an applicant provide one or more of the following:  (1)  written consent of the owner of the premises, if other than the applicant, (2) an insurance certificate naming the municipality as an additional insured, with general liability on an occurrence with a limit of liability of at least $1,000,000, with respect to losses arising solely from the operation of the outdoor dining facility located on public sidewalks, or (3) an indemnification agreement with the municipality with respect to losses arising solely from the operation of the outdoor dining facility on public sidewalks.</a:t>
            </a:r>
          </a:p>
          <a:p>
            <a:r>
              <a:rPr lang="en-US" dirty="0" smtClean="0"/>
              <a:t>     d.    (1)     The zoning officer shall issue an approval to the applicant within 15 business days of the application being submitted and deemed complete provided that the applicant meets and abides by all qualifications and requirements of this act, with the exception that the zoning officer may deny an application based on current violations of any other health, safety, fire, permitted use, or zoning regulation, or upon any applicable law permitting the denial of a zoning permit that is not otherwise directly superseded by this section or Special Ruling No. 2020-10.  An application under this section shall not be considered a variance under the “Municipal Land Use Law,” P.L.1975, c.291 (C.40:55D-1 et seq.).</a:t>
            </a:r>
          </a:p>
          <a:p>
            <a:r>
              <a:rPr lang="en-US" dirty="0" smtClean="0"/>
              <a:t>     (2)   A municipality may deny, revoke, or temporarily suspend the permit of any applicant or permittee that violates, or is not in compliance with, any provision of this act or any provision of a law, ordinance, or regulation related </a:t>
            </a:r>
            <a:r>
              <a:rPr lang="en-US" b="1" baseline="30000" dirty="0"/>
              <a:t>1</a:t>
            </a:r>
            <a:r>
              <a:rPr lang="en-US" u="sng" dirty="0" smtClean="0"/>
              <a:t>to health, safety, fire, permitted use, zoning, or</a:t>
            </a:r>
            <a:r>
              <a:rPr lang="en-US" b="1" baseline="30000" dirty="0"/>
              <a:t>1</a:t>
            </a:r>
            <a:r>
              <a:rPr lang="en-US" dirty="0" smtClean="0"/>
              <a:t> to the consumption or control of alcoholic beverages not otherwise under the jurisdiction of the Division of Alcoholic Beverage Control, and may also deny, revoke, or temporarily suspend the permit of any applicant or permittee based on any action taken against the applicant or permittee by the Division of Alcoholic Beverage Control related to the division’s enforcement of any law or regulation related to the consumption or control of alcoholic beverages under its jurisdiction.</a:t>
            </a:r>
          </a:p>
          <a:p>
            <a:r>
              <a:rPr lang="en-US" dirty="0" smtClean="0"/>
              <a:t>     (3)   An appeal to any approval, denial, revocation, or suspension may be filed through the municipal clerk with the governing body of the municipality.  The governing body, or its designee, shall conduct a hearing and render a decision within 30 days of the filing of the appeal.  The governing body may designate a municipal official or an attorney licensed in the State of New Jersey to serve as a hearing officer in place of the governing body for the purpose of conducting said hearing and rendering said decision.</a:t>
            </a:r>
          </a:p>
          <a:p>
            <a:r>
              <a:rPr lang="en-US" dirty="0" smtClean="0"/>
              <a:t>     Nothing in this act shall be construed to restrict the right of any party to obtain a review by any court of competent jurisdiction, according to law.</a:t>
            </a:r>
          </a:p>
          <a:p>
            <a:r>
              <a:rPr lang="en-US" i="1" dirty="0" smtClean="0"/>
              <a:t>     </a:t>
            </a:r>
            <a:r>
              <a:rPr lang="en-US" dirty="0" smtClean="0"/>
              <a:t>e.     Owners and operators of restaurants, bars, distilleries, or breweries desiring to utilize </a:t>
            </a:r>
            <a:r>
              <a:rPr lang="en-US" b="1" baseline="30000" dirty="0"/>
              <a:t>1</a:t>
            </a:r>
            <a:r>
              <a:rPr lang="en-US" b="1" dirty="0"/>
              <a:t>[</a:t>
            </a:r>
            <a:r>
              <a:rPr lang="en-US" dirty="0" smtClean="0"/>
              <a:t>outdoor spaces</a:t>
            </a:r>
            <a:r>
              <a:rPr lang="en-US" b="1" dirty="0"/>
              <a:t>]</a:t>
            </a:r>
            <a:r>
              <a:rPr lang="en-US" dirty="0"/>
              <a:t> </a:t>
            </a:r>
            <a:r>
              <a:rPr lang="en-US" u="sng" dirty="0"/>
              <a:t>public sidewalks</a:t>
            </a:r>
            <a:r>
              <a:rPr lang="en-US" b="1" baseline="30000" dirty="0"/>
              <a:t>1</a:t>
            </a:r>
            <a:r>
              <a:rPr lang="en-US" dirty="0"/>
              <a:t> </a:t>
            </a:r>
            <a:r>
              <a:rPr lang="en-US" dirty="0" smtClean="0"/>
              <a:t>are subject to the following conditions:  (1) a walking path not less than four feet wide must be maintained on the public sidewalk at all times so as to not obstruct pedestrian traffic; (2) all fixtures must be removed from public sidewalks at the conclusion of each day, if so required by the municipality; and (3) the municipality reserves the right to order the temporary suspension of outdoor dining and the removal of all fixtures from public sidewalks due to road or utility construction, predicted high winds or severe weather, predicted snow or ice storms, the need to remove snow or ice from the sidewalks, or any other public emergency that may arise.</a:t>
            </a:r>
          </a:p>
          <a:p>
            <a:r>
              <a:rPr lang="en-US" dirty="0" smtClean="0"/>
              <a:t>     f.     Municipalities shall require that any restaurants, bars,</a:t>
            </a:r>
            <a:r>
              <a:rPr lang="en-US" b="1" baseline="30000" dirty="0"/>
              <a:t> </a:t>
            </a:r>
            <a:r>
              <a:rPr lang="en-US" dirty="0" smtClean="0"/>
              <a:t>distilleries, or breweries operating pursuant to this section shall follow, maintain, and enforce protocols promulgated by the Commissioner of Health or Executive Order of the Governor in response to the COVID-19 public health emergency, concerning social distancing and use of personal protective equipment during the period those protocols are in effect.</a:t>
            </a:r>
          </a:p>
          <a:p>
            <a:r>
              <a:rPr lang="en-US" u="none" strike="noStrike" dirty="0" smtClean="0">
                <a:effectLst/>
              </a:rPr>
              <a:t> </a:t>
            </a:r>
            <a:endParaRPr lang="en-US" dirty="0" smtClean="0"/>
          </a:p>
          <a:p>
            <a:r>
              <a:rPr lang="en-US" dirty="0" smtClean="0"/>
              <a:t>     4.    a.  Notwithstanding the provisions of any other law to the contrary, the expiration date of any COVID-19 Expansion Permit issued by the Director of the Division of Alcoholic Beverage Control pursuant to the provisions of Special Ruling No. 2020-10 shall be November 30, 2022 or the date on which indoor dining resumes without capacity limitations pursuant to an executive order issued by the Governor, whichever is later.</a:t>
            </a:r>
          </a:p>
          <a:p>
            <a:r>
              <a:rPr lang="en-US" dirty="0" smtClean="0"/>
              <a:t>     b.    The governing body of a municipality may file with the Division of Alcoholic Beverage Control an objection to the continued operation under subsection a. of this section by any licensee or permittee the governing body finds to have:</a:t>
            </a:r>
          </a:p>
          <a:p>
            <a:r>
              <a:rPr lang="en-US" dirty="0" smtClean="0"/>
              <a:t>     (1)   failed to follow, maintain, and enforce protocols promulgated by the Commissioner of Health or by Executive Order of the Governor in response to the COVID-19 public health emergency concerning social distancing and the use of personal protective equipment; or</a:t>
            </a:r>
          </a:p>
          <a:p>
            <a:r>
              <a:rPr lang="en-US" dirty="0" smtClean="0"/>
              <a:t>     (2)   violated any other health, safety, fire, permitted use, or zoning regulations or ordinances not otherwise directly superseded by this section or Special Ruling No. 2020-10. </a:t>
            </a:r>
          </a:p>
          <a:p>
            <a:r>
              <a:rPr lang="en-US" dirty="0" smtClean="0"/>
              <a:t>     Any decision rendered, or action taken, by the Director of the Division of Alcoholic Beverage Control as a result of an objection filed by the governing body of the municipality pursuant to this subsection shall be a final agency action subject to judicial review in the Appellate Division of the Superior Court of New Jersey in accordance with the Rules of Court.</a:t>
            </a:r>
          </a:p>
          <a:p>
            <a:r>
              <a:rPr lang="en-US" dirty="0" smtClean="0"/>
              <a:t>     c.     Nothing in this act shall preclude or limit the authority provided to the Director of the Division of Alcoholic Beverage Control pursuant to the provisions of Title 33 of the Revised Statutes or the exercise of such authority thereby. </a:t>
            </a:r>
          </a:p>
          <a:p>
            <a:r>
              <a:rPr lang="en-US" dirty="0"/>
              <a:t>      5.   A public sidewalk or an outdoor space shall be considered a portion of the premises which is open to the public for the purposes of section 5 of P.L.1999, c.90 (C.2C:33-27).</a:t>
            </a:r>
            <a:endParaRPr lang="en-US" dirty="0" smtClean="0"/>
          </a:p>
          <a:p>
            <a:r>
              <a:rPr lang="en-US" dirty="0"/>
              <a:t> </a:t>
            </a:r>
            <a:endParaRPr lang="en-US" dirty="0" smtClean="0"/>
          </a:p>
          <a:p>
            <a:r>
              <a:rPr lang="en-US" dirty="0"/>
              <a:t>      </a:t>
            </a:r>
            <a:r>
              <a:rPr lang="en-US" dirty="0" smtClean="0"/>
              <a:t>6.   a.   Notwithstanding any provision of this act to the contrary, all other municipal ordinances pertaining to sanitation, property maintenance, noise, business days and hours of operation, and days and hours of service of alcoholic beverages shall apply, unless specifically suspended or modified by the municipality or specifically prohibited by the provisions of this section.</a:t>
            </a:r>
          </a:p>
          <a:p>
            <a:r>
              <a:rPr lang="en-US" dirty="0" smtClean="0"/>
              <a:t>     b.    With respect to restaurants, bars, distilleries, and breweries operating in outdoor spaces pursuant to section 2 of this act, P.L.    , c.    (pending before the Legislature as this bill), municipalities shall not prohibit or limit the days and hours of the outdoor service of food and beverages, including alcoholic beverages, except that municipalities may prohibit or limit operations for the hours after 10:00 p.m. and between 12:00 a.m. and 11:00 a.m. on Sundays through Wednesdays, and between 12:00 a.m. and 11:00 a.m. on Thursdays through Saturdays, with the exception that a municipal ordinance prohibiting or limiting the days and hours of indoor service of food and beverages, including alcoholic beverages, which was in effect prior to March 1, 2020 may be applied to the outdoor service of food and beverages, including alcoholic beverages, as a condition of the zoning approval pursuant to section 2 of this act, P.L.    , c.    (pending before the Legislature as this bill).  This provision shall not be construed as overruling or prohibiting the authority of a city of the first class to impose more restrictive time restrictions or prohibit or limit the days and hours of the outdoor service of food and beverages due to increased positivity rate of COVID-19.</a:t>
            </a:r>
          </a:p>
          <a:p>
            <a:r>
              <a:rPr lang="en-US" dirty="0" smtClean="0"/>
              <a:t>     c.     A municipality may either prohibit or limit the days and hours of any live performances, including musical performances, and the playing or projection of any content from a recording, streaming service or television, cable or internet broadcasting service in outdoor spaces or on public sidewalks as a condition of the zoning approval pursuant to sections 2 and 3 of this act, P.L.    , c.    (pending before the Legislature as this bill).</a:t>
            </a:r>
          </a:p>
          <a:p>
            <a:r>
              <a:rPr lang="en-US" dirty="0" smtClean="0"/>
              <a:t>     </a:t>
            </a:r>
            <a:r>
              <a:rPr lang="en-US" b="1" baseline="30000" dirty="0"/>
              <a:t>1</a:t>
            </a:r>
            <a:r>
              <a:rPr lang="en-US" b="1" dirty="0"/>
              <a:t>[</a:t>
            </a:r>
            <a:r>
              <a:rPr lang="en-US" dirty="0" smtClean="0"/>
              <a:t>d. A municipality may deny, revoke, or temporarily suspend, the outdoor dining activity of any establishment that violates, or is not in compliance with, any provision of this act or any provision of a law, ordinance, or regulation related to the consumption or control of alcoholic beverages.</a:t>
            </a:r>
          </a:p>
          <a:p>
            <a:r>
              <a:rPr lang="en-US" dirty="0" smtClean="0"/>
              <a:t>     e.     Notwithstanding the provisions of this section, a municipality may by resolution opt to waive any or all requirements of this section.</a:t>
            </a:r>
            <a:r>
              <a:rPr lang="en-US" b="1" dirty="0"/>
              <a:t>]</a:t>
            </a:r>
            <a:r>
              <a:rPr lang="en-US" b="1" baseline="30000" dirty="0"/>
              <a:t>1</a:t>
            </a:r>
            <a:endParaRPr lang="en-US" dirty="0" smtClean="0"/>
          </a:p>
          <a:p>
            <a:r>
              <a:rPr lang="en-US" dirty="0" smtClean="0"/>
              <a:t> </a:t>
            </a:r>
          </a:p>
          <a:p>
            <a:r>
              <a:rPr lang="en-US" dirty="0" smtClean="0"/>
              <a:t>     7.    Nothing in this act shall be interpreted or construed as permitting or mandating the opening, expansion, or resumption of unlimited operations of a restaurant, bar, or brewery that is closed, whether permanently or temporarily, or operating subject to limitations on its operations, service, or hours, as a result of disciplinary or legal sanctions imposed by, or entering into a settlement agreement with, a court of the State of New Jersey, a municipal court, the New Jersey Department of Law and Public Safety, the New Jersey Division of Alcoholic Beverage Control, or a municipal governing body acting as a local alcoholic beverage control board, as applicable.</a:t>
            </a:r>
          </a:p>
          <a:p>
            <a:r>
              <a:rPr lang="en-US" dirty="0" smtClean="0"/>
              <a:t> </a:t>
            </a:r>
          </a:p>
          <a:p>
            <a:r>
              <a:rPr lang="en-US" dirty="0" smtClean="0"/>
              <a:t>     </a:t>
            </a:r>
            <a:r>
              <a:rPr lang="en-US" dirty="0"/>
              <a:t>8.    Nothing in this act permits the use of State-owned right of way for the purposes of outdoor dining.  Permits for the use of the State right of way will be issued upon application and approval of the New Jersey Department of Transportation.  For the purposes of locally-owned roads that intersect the State highway system, setbacks from the State right of way line will be 50 feet from April 1 to October 31, and 100 feet from November 1 to March 31.</a:t>
            </a:r>
            <a:endParaRPr lang="en-US" dirty="0" smtClean="0"/>
          </a:p>
          <a:p>
            <a:r>
              <a:rPr lang="en-US" dirty="0"/>
              <a:t> </a:t>
            </a:r>
            <a:endParaRPr lang="en-US" dirty="0" smtClean="0"/>
          </a:p>
          <a:p>
            <a:r>
              <a:rPr lang="en-US" dirty="0"/>
              <a:t>      9.   </a:t>
            </a:r>
            <a:r>
              <a:rPr lang="en-US" dirty="0" smtClean="0"/>
              <a:t>a.  As used in this section:</a:t>
            </a:r>
          </a:p>
          <a:p>
            <a:r>
              <a:rPr lang="en-US" dirty="0" smtClean="0"/>
              <a:t>     “Roadside farm stand” means a location owned by a single farmer or producer at which the farmer or producer sells agricultural products only from the farmer’s or producer’s farm directly to consumers.</a:t>
            </a:r>
          </a:p>
          <a:p>
            <a:r>
              <a:rPr lang="en-US" dirty="0" smtClean="0"/>
              <a:t>     “Seasonal farm market” means a premises or facility utilized for the primary purpose of selling predominately agricultural or horticultural products, and which is annually closed to business during an off-season for a period of not less than 90 continuous days. </a:t>
            </a:r>
          </a:p>
          <a:p>
            <a:r>
              <a:rPr lang="en-US" dirty="0" smtClean="0"/>
              <a:t>     b.    The Director of the Division of Alcoholic Beverage Control may, in accordance with regulations or a special ruling issued pursuant to this section, issue to the holder of a limited brewery license, restricted brewery license, craft distillery license, plenary winery license, farm winery license, or </a:t>
            </a:r>
            <a:r>
              <a:rPr lang="en-US" dirty="0" err="1" smtClean="0"/>
              <a:t>cidery</a:t>
            </a:r>
            <a:r>
              <a:rPr lang="en-US" dirty="0" smtClean="0"/>
              <a:t> and </a:t>
            </a:r>
            <a:r>
              <a:rPr lang="en-US" dirty="0" err="1" smtClean="0"/>
              <a:t>meadery</a:t>
            </a:r>
            <a:r>
              <a:rPr lang="en-US" dirty="0" smtClean="0"/>
              <a:t> license, as established pursuant to R.S.33:1-10, a daily or annual permit to sell any of the licensee’s products </a:t>
            </a:r>
            <a:r>
              <a:rPr lang="en-US" b="1" baseline="30000" dirty="0"/>
              <a:t>1</a:t>
            </a:r>
            <a:r>
              <a:rPr lang="en-US" u="sng" dirty="0" smtClean="0"/>
              <a:t>in original containers</a:t>
            </a:r>
            <a:r>
              <a:rPr lang="en-US" b="1" baseline="30000" dirty="0"/>
              <a:t>1</a:t>
            </a:r>
            <a:r>
              <a:rPr lang="en-US" dirty="0" smtClean="0"/>
              <a:t> at a seasonal farm market for consumption off of the premises of the seasonal farm market. The licensee shall obtain a separate permit for each seasonal farm market at which the licensee intends to sell its products. The director shall not issue a permit pursuant to this section for use in connection with a roadside farm stand.</a:t>
            </a:r>
          </a:p>
          <a:p>
            <a:r>
              <a:rPr lang="en-US" dirty="0" smtClean="0"/>
              <a:t>     c.     Subject to regulation or special ruling, a licensee issued a permit pursuant to this section may:</a:t>
            </a:r>
          </a:p>
          <a:p>
            <a:r>
              <a:rPr lang="en-US" dirty="0" smtClean="0"/>
              <a:t>     (1)   transport the licensee’s products in original containers for the purpose of selling them at a seasonal farm market; and</a:t>
            </a:r>
          </a:p>
          <a:p>
            <a:r>
              <a:rPr lang="en-US" dirty="0" smtClean="0"/>
              <a:t>     (2)   offer samples for sampling purposes to persons of the legal age to consume alcoholic beverages in the amounts authorized pursuant to R.S.33:1-10 during each day the seasonal farm market is operating.</a:t>
            </a:r>
          </a:p>
          <a:p>
            <a:r>
              <a:rPr lang="en-US" dirty="0" smtClean="0"/>
              <a:t>     d.    A daily permit shall be valid for the hours during which a seasonal farm market is open within the 24-hour period for which the daily permit is issued.  An annual permit shall be valid for one year from the date of issuance.  The director may renew a permit, provided the permit holder continues to hold a limited brewery license, restricted brewery license, craft distillery license, plenary winery license, farm winery license, or </a:t>
            </a:r>
            <a:r>
              <a:rPr lang="en-US" dirty="0" err="1" smtClean="0"/>
              <a:t>cidery</a:t>
            </a:r>
            <a:r>
              <a:rPr lang="en-US" dirty="0" smtClean="0"/>
              <a:t> and </a:t>
            </a:r>
            <a:r>
              <a:rPr lang="en-US" dirty="0" err="1" smtClean="0"/>
              <a:t>meadery</a:t>
            </a:r>
            <a:r>
              <a:rPr lang="en-US" dirty="0" smtClean="0"/>
              <a:t> license, as applicable.</a:t>
            </a:r>
          </a:p>
          <a:p>
            <a:r>
              <a:rPr lang="en-US" dirty="0" smtClean="0"/>
              <a:t>     e.     Notwithstanding any law or regulation to the contrary, the director may establish a fee, in an amount determined by the director, for the issuance and renewal of a permit under this section.</a:t>
            </a:r>
          </a:p>
          <a:p>
            <a:r>
              <a:rPr lang="en-US" dirty="0" smtClean="0"/>
              <a:t>      f.    The Director of the Division of Alcoholic Beverage Control shall issue a special ruling or adopt regulations necessary to effectuate the purposes of this section. Regulations shall be effective immediately upon filing with the Office of Administrative Law for a period not to exceed 18 months, and may, thereafter, be amended, adopted or readopted in accordance with the provisions of the “Administrative Procedure Act,” P.L.1968, c.410 (C.52:14B-1 et seq.).</a:t>
            </a:r>
          </a:p>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18</a:t>
            </a:fld>
            <a:endParaRPr lang="en-US"/>
          </a:p>
        </p:txBody>
      </p:sp>
    </p:spTree>
    <p:extLst>
      <p:ext uri="{BB962C8B-B14F-4D97-AF65-F5344CB8AC3E}">
        <p14:creationId xmlns:p14="http://schemas.microsoft.com/office/powerpoint/2010/main" val="225439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The zoning officer shall issue an approval to the applicant within 15 business days of the application being submitted and deemed complete provided that the applicant meets and abides by all qualifications and requirements of this act, with the exception that the zoning officer may deny an application based on current violations of any other health, safety, fire, permitted use, or zoning regulation, or upon any applicable law permitting the denial of a zoning permit, that is not otherwise directly superseded by this section or Special Ruling No. 2020-10.  An application under this section shall not be considered a variance under the “Municipal Land Use Law,” P.L.1975, c.291 (C.40:55D-1 et seq.).</a:t>
            </a:r>
          </a:p>
          <a:p>
            <a:r>
              <a:rPr lang="en-US" dirty="0" smtClean="0">
                <a:effectLst/>
              </a:rPr>
              <a:t>     (2)   A municipality may deny, revoke, or temporarily suspend the permit of any applicant or permittee that violates, or is not in compliance with, any provision of this act or any provision of a law, ordinance, or regulation related to </a:t>
            </a:r>
            <a:r>
              <a:rPr lang="en-US" b="1" baseline="30000" dirty="0"/>
              <a:t>1</a:t>
            </a:r>
            <a:r>
              <a:rPr lang="en-US" u="sng" dirty="0" smtClean="0">
                <a:effectLst/>
              </a:rPr>
              <a:t>health, safety, fire, permitted use, zoning, or</a:t>
            </a:r>
            <a:r>
              <a:rPr lang="en-US" b="1" baseline="30000" dirty="0"/>
              <a:t>1</a:t>
            </a:r>
            <a:r>
              <a:rPr lang="en-US" dirty="0" smtClean="0">
                <a:effectLst/>
              </a:rPr>
              <a:t> the consumption or control of alcoholic beverages not otherwise under the jurisdiction of the Division of Alcoholic Beverage Control, and may also deny, revoke, or temporarily suspend the permit of any applicant or permittee based on any action taken against the applicant or permittee by the Division of Alcoholic Beverage Control related to the division’s enforcement of any law or regulation related to the consumption or control of alcoholic beverages under its jurisdiction.</a:t>
            </a:r>
          </a:p>
          <a:p>
            <a:endParaRPr lang="en-US" dirty="0"/>
          </a:p>
        </p:txBody>
      </p:sp>
      <p:sp>
        <p:nvSpPr>
          <p:cNvPr id="4" name="Slide Number Placeholder 3"/>
          <p:cNvSpPr>
            <a:spLocks noGrp="1"/>
          </p:cNvSpPr>
          <p:nvPr>
            <p:ph type="sldNum" sz="quarter" idx="10"/>
          </p:nvPr>
        </p:nvSpPr>
        <p:spPr/>
        <p:txBody>
          <a:bodyPr/>
          <a:lstStyle/>
          <a:p>
            <a:fld id="{11AA088C-9384-4DB3-B642-2D8520004B5B}" type="slidenum">
              <a:rPr lang="en-US" smtClean="0"/>
              <a:t>19</a:t>
            </a:fld>
            <a:endParaRPr lang="en-US"/>
          </a:p>
        </p:txBody>
      </p:sp>
    </p:spTree>
    <p:extLst>
      <p:ext uri="{BB962C8B-B14F-4D97-AF65-F5344CB8AC3E}">
        <p14:creationId xmlns:p14="http://schemas.microsoft.com/office/powerpoint/2010/main" val="4023972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hasCustomPrompt="1"/>
          </p:nvPr>
        </p:nvSpPr>
        <p:spPr>
          <a:xfrm>
            <a:off x="1371600" y="3886200"/>
            <a:ext cx="6400800" cy="1371600"/>
          </a:xfrm>
        </p:spPr>
        <p:txBody>
          <a:bodyPr>
            <a:normAutofit/>
          </a:bodyPr>
          <a:lstStyle>
            <a:lvl1pPr marL="0" indent="0" algn="ctr">
              <a:buNone/>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“Title”</a:t>
            </a:r>
          </a:p>
          <a:p>
            <a:r>
              <a:rPr lang="en-US" dirty="0" smtClean="0"/>
              <a:t>Date of Program</a:t>
            </a:r>
          </a:p>
          <a:p>
            <a:r>
              <a:rPr lang="en-US" dirty="0" smtClean="0"/>
              <a:t>Time of Program</a:t>
            </a:r>
          </a:p>
        </p:txBody>
      </p:sp>
      <p:sp>
        <p:nvSpPr>
          <p:cNvPr id="4" name="Date Placeholder 3"/>
          <p:cNvSpPr>
            <a:spLocks noGrp="1"/>
          </p:cNvSpPr>
          <p:nvPr>
            <p:ph type="dt" sz="half" idx="10"/>
          </p:nvPr>
        </p:nvSpPr>
        <p:spPr/>
        <p:txBody>
          <a:bodyPr/>
          <a:lstStyle/>
          <a:p>
            <a:fld id="{A1A01A5C-6CBF-4F4F-9E39-028294C48D64}"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112" y="381000"/>
            <a:ext cx="6782688" cy="1676654"/>
          </a:xfrm>
          <a:prstGeom prst="rect">
            <a:avLst/>
          </a:prstGeom>
        </p:spPr>
      </p:pic>
      <p:sp>
        <p:nvSpPr>
          <p:cNvPr id="8" name="Subtitle 2"/>
          <p:cNvSpPr txBox="1">
            <a:spLocks/>
          </p:cNvSpPr>
          <p:nvPr userDrawn="1"/>
        </p:nvSpPr>
        <p:spPr>
          <a:xfrm>
            <a:off x="1333056" y="5410200"/>
            <a:ext cx="6400800" cy="5334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1700" dirty="0" smtClean="0"/>
              <a:t>Name &amp; title of NJLM Staff if applicable</a:t>
            </a:r>
            <a:endParaRPr lang="en-US" sz="1700"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9000" y="-1447800"/>
            <a:ext cx="2946759" cy="9943555"/>
          </a:xfrm>
          <a:prstGeom prst="rect">
            <a:avLst/>
          </a:prstGeom>
        </p:spPr>
      </p:pic>
    </p:spTree>
    <p:extLst>
      <p:ext uri="{BB962C8B-B14F-4D97-AF65-F5344CB8AC3E}">
        <p14:creationId xmlns:p14="http://schemas.microsoft.com/office/powerpoint/2010/main" val="13520223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B062B40-4986-40D5-B3F0-73AE21FD3DE1}"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43800" y="-1447800"/>
            <a:ext cx="2946759" cy="994355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356" y="381000"/>
            <a:ext cx="6782688" cy="1676654"/>
          </a:xfrm>
          <a:prstGeom prst="rect">
            <a:avLst/>
          </a:prstGeom>
        </p:spPr>
      </p:pic>
      <p:sp>
        <p:nvSpPr>
          <p:cNvPr id="9" name="Vertical Text Placeholder 2"/>
          <p:cNvSpPr>
            <a:spLocks noGrp="1"/>
          </p:cNvSpPr>
          <p:nvPr>
            <p:ph type="body" orient="vert" idx="12" hasCustomPrompt="1"/>
          </p:nvPr>
        </p:nvSpPr>
        <p:spPr>
          <a:xfrm rot="16200000">
            <a:off x="4000500" y="-1257300"/>
            <a:ext cx="457201" cy="7543800"/>
          </a:xfrm>
        </p:spPr>
        <p:txBody>
          <a:bodyPr vert="eaVert">
            <a:normAutofit/>
          </a:bodyPr>
          <a:lstStyle>
            <a:lvl1pPr eaLnBrk="1" hangingPunct="1">
              <a:spcBef>
                <a:spcPct val="0"/>
              </a:spcBef>
              <a:buClrTx/>
              <a:buSzTx/>
              <a:buFontTx/>
              <a:buNone/>
              <a:defRPr sz="2400">
                <a:latin typeface="+mj-lt"/>
              </a:defRPr>
            </a:lvl1pPr>
          </a:lstStyle>
          <a:p>
            <a:pPr eaLnBrk="1" hangingPunct="1">
              <a:spcBef>
                <a:spcPct val="0"/>
              </a:spcBef>
              <a:buClrTx/>
              <a:buSzTx/>
              <a:buFontTx/>
              <a:buNone/>
            </a:pPr>
            <a:r>
              <a:rPr lang="en-US" altLang="en-US" sz="1800" dirty="0" smtClean="0">
                <a:latin typeface="+mn-lt"/>
              </a:rPr>
              <a:t>Contact:</a:t>
            </a:r>
            <a:endParaRPr lang="en-US" altLang="en-US" sz="2000" dirty="0">
              <a:latin typeface="+mn-lt"/>
            </a:endParaRPr>
          </a:p>
        </p:txBody>
      </p:sp>
      <p:sp>
        <p:nvSpPr>
          <p:cNvPr id="2" name="Rectangle 1"/>
          <p:cNvSpPr/>
          <p:nvPr userDrawn="1"/>
        </p:nvSpPr>
        <p:spPr>
          <a:xfrm>
            <a:off x="457200" y="2743200"/>
            <a:ext cx="7543800" cy="923330"/>
          </a:xfrm>
          <a:prstGeom prst="rect">
            <a:avLst/>
          </a:prstGeom>
        </p:spPr>
        <p:txBody>
          <a:bodyPr wrap="square">
            <a:spAutoFit/>
          </a:bodyPr>
          <a:lstStyle/>
          <a:p>
            <a:pPr eaLnBrk="1" hangingPunct="1">
              <a:spcBef>
                <a:spcPct val="0"/>
              </a:spcBef>
              <a:buClrTx/>
              <a:buSzTx/>
              <a:buFontTx/>
              <a:buNone/>
            </a:pPr>
            <a:r>
              <a:rPr lang="en-US" altLang="en-US" sz="1800" dirty="0" smtClean="0">
                <a:latin typeface="+mn-lt"/>
              </a:rPr>
              <a:t>Staff Name, Staff Title</a:t>
            </a:r>
          </a:p>
          <a:p>
            <a:pPr eaLnBrk="1" hangingPunct="1">
              <a:spcBef>
                <a:spcPct val="0"/>
              </a:spcBef>
              <a:buClrTx/>
              <a:buSzTx/>
              <a:buFontTx/>
              <a:buNone/>
            </a:pPr>
            <a:r>
              <a:rPr lang="en-US" altLang="en-US" sz="1800" dirty="0" smtClean="0">
                <a:latin typeface="+mn-lt"/>
              </a:rPr>
              <a:t>609-695-3481 x###</a:t>
            </a:r>
          </a:p>
          <a:p>
            <a:pPr eaLnBrk="1" hangingPunct="1">
              <a:spcBef>
                <a:spcPct val="0"/>
              </a:spcBef>
              <a:buClrTx/>
              <a:buSzTx/>
              <a:buFontTx/>
              <a:buNone/>
            </a:pPr>
            <a:r>
              <a:rPr lang="en-US" altLang="en-US" sz="1800" dirty="0" smtClean="0">
                <a:latin typeface="+mn-lt"/>
              </a:rPr>
              <a:t>name@njlm.org</a:t>
            </a:r>
            <a:endParaRPr lang="en-US" altLang="en-US" sz="1800" dirty="0">
              <a:latin typeface="+mn-lt"/>
            </a:endParaRPr>
          </a:p>
        </p:txBody>
      </p:sp>
    </p:spTree>
    <p:extLst>
      <p:ext uri="{BB962C8B-B14F-4D97-AF65-F5344CB8AC3E}">
        <p14:creationId xmlns:p14="http://schemas.microsoft.com/office/powerpoint/2010/main" val="11752087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2909669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06A5E-D26D-4FB5-BB60-8C651BBD813C}"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5902853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995D9C-9EFB-4D05-B5F9-EF9CFE6464BD}" type="datetime2">
              <a:rPr lang="en-US" smtClean="0"/>
              <a:t>Friday, April 29, 2022</a:t>
            </a:fld>
            <a:endParaRPr lang="en-US"/>
          </a:p>
        </p:txBody>
      </p:sp>
      <p:sp>
        <p:nvSpPr>
          <p:cNvPr id="6" name="Footer Placeholder 5"/>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5617383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A4D8AF-ECDA-4184-8583-1E548C2BCCF2}" type="datetime2">
              <a:rPr lang="en-US" smtClean="0"/>
              <a:t>Friday, April 29, 2022</a:t>
            </a:fld>
            <a:endParaRPr lang="en-US"/>
          </a:p>
        </p:txBody>
      </p:sp>
      <p:sp>
        <p:nvSpPr>
          <p:cNvPr id="8" name="Footer Placeholder 7"/>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8563093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FC3FE9-252A-4260-BAD8-B40BED9F48E0}" type="datetime2">
              <a:rPr lang="en-US" smtClean="0"/>
              <a:t>Friday, April 29, 2022</a:t>
            </a:fld>
            <a:endParaRPr lang="en-US"/>
          </a:p>
        </p:txBody>
      </p:sp>
      <p:sp>
        <p:nvSpPr>
          <p:cNvPr id="4" name="Footer Placeholder 3"/>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6725956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47B00-3D4E-440A-A56A-62548618E949}" type="datetime2">
              <a:rPr lang="en-US" smtClean="0"/>
              <a:t>Friday, April 29, 2022</a:t>
            </a:fld>
            <a:endParaRPr lang="en-US"/>
          </a:p>
        </p:txBody>
      </p:sp>
      <p:sp>
        <p:nvSpPr>
          <p:cNvPr id="3" name="Footer Placeholder 2"/>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453409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E498E3-6691-41C4-A4DB-079EF84AD2DD}" type="datetime2">
              <a:rPr lang="en-US" smtClean="0"/>
              <a:t>Friday, April 29, 2022</a:t>
            </a:fld>
            <a:endParaRPr lang="en-US"/>
          </a:p>
        </p:txBody>
      </p:sp>
      <p:sp>
        <p:nvSpPr>
          <p:cNvPr id="6" name="Footer Placeholder 5"/>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29341123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02BAD4-B38D-4A11-922B-D8C08FD25398}" type="datetime2">
              <a:rPr lang="en-US" smtClean="0"/>
              <a:t>Friday, April 29, 2022</a:t>
            </a:fld>
            <a:endParaRPr lang="en-US"/>
          </a:p>
        </p:txBody>
      </p:sp>
      <p:sp>
        <p:nvSpPr>
          <p:cNvPr id="6" name="Footer Placeholder 5"/>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4666236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62E5E-E8C2-4500-A7B1-2D11D35E530B}" type="datetime2">
              <a:rPr lang="en-US" smtClean="0"/>
              <a:t>Friday, April 29, 2022</a:t>
            </a:fld>
            <a:endParaRPr lang="en-US" dirty="0"/>
          </a:p>
        </p:txBody>
      </p:sp>
      <p:sp>
        <p:nvSpPr>
          <p:cNvPr id="5" name="Footer Placeholder 4"/>
          <p:cNvSpPr>
            <a:spLocks noGrp="1"/>
          </p:cNvSpPr>
          <p:nvPr>
            <p:ph type="ftr" sz="quarter" idx="3"/>
          </p:nvPr>
        </p:nvSpPr>
        <p:spPr>
          <a:xfrm>
            <a:off x="3124200" y="6356350"/>
            <a:ext cx="49530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New Jersey State League of Municipalities</a:t>
            </a:r>
            <a:endParaRPr lang="en-US" dirty="0"/>
          </a:p>
        </p:txBody>
      </p:sp>
    </p:spTree>
    <p:extLst>
      <p:ext uri="{BB962C8B-B14F-4D97-AF65-F5344CB8AC3E}">
        <p14:creationId xmlns:p14="http://schemas.microsoft.com/office/powerpoint/2010/main" val="1963524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jleg.state.nj.us/2020/Bills/A2000/1897_R3.PDF" TargetMode="External"/><Relationship Id="rId2" Type="http://schemas.openxmlformats.org/officeDocument/2006/relationships/hyperlink" Target="https://www.njleg.state.nj.us/2020/Bills/A0500/21_R2.PDF" TargetMode="External"/><Relationship Id="rId1" Type="http://schemas.openxmlformats.org/officeDocument/2006/relationships/slideLayout" Target="../slideLayouts/slideLayout2.xml"/><Relationship Id="rId4" Type="http://schemas.openxmlformats.org/officeDocument/2006/relationships/hyperlink" Target="https://www.njleg.state.nj.us/2020/Bills/A9999/5342_R1.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jleg.state.nj.us/2020/Bills/PL21/15_.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jleg.state.nj.us/2020/Bills/AL20/146_.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jleg.state.nj.us/2020/Bills/PL21/6_.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www.njleg.state.nj.us/2020/Bills/S1000/551_T1.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njleg.state.nj.us/2020/Bills/S3500/3203_R1A.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njleg.state.nj.us/2020/Bills/S3500/3322_R2.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njleg.state.nj.us/2020/Bills/S3000/2923_R2.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njleg.state.nj.us/2020/Bills/S4000/3522_I1.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jleg.state.nj.us/2020/Bills/PL20/125_.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jleg.state.nj.us/2020/Bills/S3500/3453_I1.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30425"/>
            <a:ext cx="8153400" cy="1527175"/>
          </a:xfrm>
        </p:spPr>
        <p:txBody>
          <a:bodyPr/>
          <a:lstStyle/>
          <a:p>
            <a:r>
              <a:rPr lang="en-US" dirty="0"/>
              <a:t>“</a:t>
            </a:r>
            <a:r>
              <a:rPr lang="en-US" b="1" dirty="0"/>
              <a:t>LEGISLATING IN THE AGE OF COVID</a:t>
            </a:r>
            <a:r>
              <a:rPr lang="en-US" dirty="0"/>
              <a:t>”</a:t>
            </a:r>
          </a:p>
        </p:txBody>
      </p:sp>
      <p:sp>
        <p:nvSpPr>
          <p:cNvPr id="3" name="Subtitle 2"/>
          <p:cNvSpPr>
            <a:spLocks noGrp="1"/>
          </p:cNvSpPr>
          <p:nvPr>
            <p:ph type="subTitle" idx="1"/>
          </p:nvPr>
        </p:nvSpPr>
        <p:spPr/>
        <p:txBody>
          <a:bodyPr/>
          <a:lstStyle/>
          <a:p>
            <a:r>
              <a:rPr lang="en-US" dirty="0" smtClean="0"/>
              <a:t>Municipal Clerks Association of New Jersey </a:t>
            </a:r>
          </a:p>
          <a:p>
            <a:r>
              <a:rPr lang="en-US" dirty="0" smtClean="0"/>
              <a:t>March 16, 2021</a:t>
            </a:r>
            <a:endParaRPr lang="en-US" dirty="0"/>
          </a:p>
        </p:txBody>
      </p:sp>
      <p:sp>
        <p:nvSpPr>
          <p:cNvPr id="4" name="TextBox 3"/>
          <p:cNvSpPr txBox="1"/>
          <p:nvPr/>
        </p:nvSpPr>
        <p:spPr>
          <a:xfrm>
            <a:off x="2655452" y="5410200"/>
            <a:ext cx="3973948" cy="369332"/>
          </a:xfrm>
          <a:prstGeom prst="rect">
            <a:avLst/>
          </a:prstGeom>
          <a:solidFill>
            <a:schemeClr val="bg1"/>
          </a:solidFill>
        </p:spPr>
        <p:txBody>
          <a:bodyPr wrap="square" rtlCol="0">
            <a:spAutoFit/>
          </a:bodyPr>
          <a:lstStyle/>
          <a:p>
            <a:endParaRPr lang="en-US" dirty="0"/>
          </a:p>
        </p:txBody>
      </p:sp>
      <p:sp>
        <p:nvSpPr>
          <p:cNvPr id="6" name="Subtitle 2"/>
          <p:cNvSpPr txBox="1">
            <a:spLocks/>
          </p:cNvSpPr>
          <p:nvPr/>
        </p:nvSpPr>
        <p:spPr>
          <a:xfrm>
            <a:off x="1295400" y="5417127"/>
            <a:ext cx="6400800" cy="4572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a:solidFill>
                <a:schemeClr val="bg1">
                  <a:lumMod val="65000"/>
                </a:schemeClr>
              </a:solidFill>
            </a:endParaRPr>
          </a:p>
        </p:txBody>
      </p:sp>
    </p:spTree>
    <p:extLst>
      <p:ext uri="{BB962C8B-B14F-4D97-AF65-F5344CB8AC3E}">
        <p14:creationId xmlns:p14="http://schemas.microsoft.com/office/powerpoint/2010/main" val="2700844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Cannabis Legalization</a:t>
            </a:r>
            <a:endParaRPr lang="en-US" dirty="0"/>
          </a:p>
        </p:txBody>
      </p:sp>
      <p:sp>
        <p:nvSpPr>
          <p:cNvPr id="3" name="Content Placeholder 2"/>
          <p:cNvSpPr>
            <a:spLocks noGrp="1"/>
          </p:cNvSpPr>
          <p:nvPr>
            <p:ph idx="1"/>
          </p:nvPr>
        </p:nvSpPr>
        <p:spPr/>
        <p:txBody>
          <a:bodyPr/>
          <a:lstStyle/>
          <a:p>
            <a:pPr lvl="1"/>
            <a:r>
              <a:rPr lang="en-US" dirty="0">
                <a:hlinkClick r:id="rId2"/>
              </a:rPr>
              <a:t>P.L. 2021, c. 16 </a:t>
            </a:r>
            <a:r>
              <a:rPr lang="en-US" dirty="0"/>
              <a:t>“New Jersey Cannabis Regulatory, Enforcement Assistance and Marketplace Modernization Act”</a:t>
            </a:r>
          </a:p>
          <a:p>
            <a:pPr lvl="1"/>
            <a:r>
              <a:rPr lang="en-US" dirty="0">
                <a:hlinkClick r:id="rId3"/>
              </a:rPr>
              <a:t>P.L. 2021, c. 19</a:t>
            </a:r>
            <a:r>
              <a:rPr lang="en-US" dirty="0"/>
              <a:t>, which regraded and decriminalization of certain future marijuana and hashish offenses</a:t>
            </a:r>
          </a:p>
          <a:p>
            <a:pPr lvl="1"/>
            <a:r>
              <a:rPr lang="en-US" dirty="0">
                <a:hlinkClick r:id="rId4"/>
              </a:rPr>
              <a:t>P.L. 2021, c. 25 </a:t>
            </a:r>
            <a:r>
              <a:rPr lang="en-US" dirty="0"/>
              <a:t>“clean-up bill” underage possession or consumption of marijuana, hashish, and alcohol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4278584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6 Classes of Licenses:</a:t>
            </a:r>
          </a:p>
          <a:p>
            <a:pPr lvl="1"/>
            <a:r>
              <a:rPr lang="en-US" dirty="0" smtClean="0"/>
              <a:t>Class </a:t>
            </a:r>
            <a:r>
              <a:rPr lang="en-US" dirty="0"/>
              <a:t>1 – Cannabis Cultivator</a:t>
            </a:r>
          </a:p>
          <a:p>
            <a:pPr lvl="1"/>
            <a:r>
              <a:rPr lang="en-US" dirty="0"/>
              <a:t>Class 2 – Cannabis Manufacture </a:t>
            </a:r>
          </a:p>
          <a:p>
            <a:pPr lvl="1"/>
            <a:r>
              <a:rPr lang="en-US" dirty="0"/>
              <a:t>Class 3 – Cannabis Wholesaler</a:t>
            </a:r>
          </a:p>
          <a:p>
            <a:pPr lvl="1"/>
            <a:r>
              <a:rPr lang="en-US" dirty="0"/>
              <a:t>Class 4 – Cannabis Distributor </a:t>
            </a:r>
          </a:p>
          <a:p>
            <a:pPr lvl="1"/>
            <a:r>
              <a:rPr lang="en-US" dirty="0"/>
              <a:t>Class 5 – Cannabis Retailer</a:t>
            </a:r>
          </a:p>
          <a:p>
            <a:pPr lvl="1"/>
            <a:r>
              <a:rPr lang="en-US" dirty="0"/>
              <a:t>Class 6 – Cannabis Delivery Service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968158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62500" lnSpcReduction="20000"/>
          </a:bodyPr>
          <a:lstStyle/>
          <a:p>
            <a:r>
              <a:rPr lang="en-US" dirty="0"/>
              <a:t>Local Cannabis </a:t>
            </a:r>
            <a:r>
              <a:rPr lang="en-US" dirty="0" smtClean="0"/>
              <a:t>Tax</a:t>
            </a:r>
          </a:p>
          <a:p>
            <a:r>
              <a:rPr lang="en-US" dirty="0" smtClean="0"/>
              <a:t>By </a:t>
            </a:r>
            <a:r>
              <a:rPr lang="en-US" dirty="0"/>
              <a:t>ordinance</a:t>
            </a:r>
          </a:p>
          <a:p>
            <a:r>
              <a:rPr lang="en-US" dirty="0"/>
              <a:t>Cannot exceed:</a:t>
            </a:r>
          </a:p>
          <a:p>
            <a:pPr lvl="1"/>
            <a:r>
              <a:rPr lang="en-US" dirty="0"/>
              <a:t>2% cannabis cultivator</a:t>
            </a:r>
          </a:p>
          <a:p>
            <a:pPr lvl="1"/>
            <a:r>
              <a:rPr lang="en-US" dirty="0"/>
              <a:t>2% cannabis manufacture</a:t>
            </a:r>
          </a:p>
          <a:p>
            <a:pPr lvl="1"/>
            <a:r>
              <a:rPr lang="en-US" dirty="0"/>
              <a:t>1% cannabis wholesaler</a:t>
            </a:r>
          </a:p>
          <a:p>
            <a:pPr lvl="1"/>
            <a:r>
              <a:rPr lang="en-US" dirty="0"/>
              <a:t>2% cannabis retailer</a:t>
            </a:r>
          </a:p>
          <a:p>
            <a:r>
              <a:rPr lang="en-US" dirty="0"/>
              <a:t>Percentage based on receipts on each </a:t>
            </a:r>
            <a:r>
              <a:rPr lang="en-US" dirty="0" smtClean="0"/>
              <a:t>sale</a:t>
            </a:r>
          </a:p>
          <a:p>
            <a:r>
              <a:rPr lang="en-US" dirty="0" smtClean="0"/>
              <a:t>Paid </a:t>
            </a:r>
            <a:r>
              <a:rPr lang="en-US" dirty="0"/>
              <a:t>directly to municipality (CFO) in manner prescribe by municipality</a:t>
            </a:r>
          </a:p>
          <a:p>
            <a:r>
              <a:rPr lang="en-US" dirty="0"/>
              <a:t>Delinquencies same as property taxes</a:t>
            </a:r>
          </a:p>
          <a:p>
            <a:r>
              <a:rPr lang="en-US" dirty="0"/>
              <a:t>Does not apply</a:t>
            </a:r>
          </a:p>
          <a:p>
            <a:pPr lvl="1"/>
            <a:r>
              <a:rPr lang="en-US" dirty="0"/>
              <a:t>Transfers involving distributors for purpose of bulk transportation or</a:t>
            </a:r>
          </a:p>
          <a:p>
            <a:pPr lvl="1"/>
            <a:r>
              <a:rPr lang="en-US" dirty="0"/>
              <a:t>Delivery services to consumers</a:t>
            </a:r>
          </a:p>
          <a:p>
            <a:endParaRPr lang="en-US" dirty="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099676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License Process</a:t>
            </a:r>
          </a:p>
          <a:p>
            <a:pPr lvl="1"/>
            <a:r>
              <a:rPr lang="en-US" dirty="0" smtClean="0"/>
              <a:t>Submitted </a:t>
            </a:r>
            <a:r>
              <a:rPr lang="en-US" dirty="0"/>
              <a:t>to Cannabis Regulatory Commission</a:t>
            </a:r>
          </a:p>
          <a:p>
            <a:pPr lvl="1"/>
            <a:r>
              <a:rPr lang="en-US" dirty="0"/>
              <a:t>Require to forward a copy of the application to the municipality within 14 days</a:t>
            </a:r>
          </a:p>
          <a:p>
            <a:pPr lvl="1"/>
            <a:r>
              <a:rPr lang="en-US" dirty="0"/>
              <a:t>Municipality must determine whether the application complies with local restrictions on times of operation, location, manner, and the number of cannabis businesses. </a:t>
            </a:r>
            <a:endParaRPr lang="en-US" dirty="0" smtClean="0"/>
          </a:p>
          <a:p>
            <a:pPr lvl="1"/>
            <a:r>
              <a:rPr lang="en-US" dirty="0" smtClean="0"/>
              <a:t>Municipality </a:t>
            </a:r>
            <a:r>
              <a:rPr lang="en-US" dirty="0"/>
              <a:t>must inform the Commission whether the application complies with local restrictions on times of operation, location, manner, and the number of cannabis businesses.</a:t>
            </a:r>
          </a:p>
          <a:p>
            <a:pPr lvl="1"/>
            <a:endParaRPr lang="en-US" dirty="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118348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smtClean="0"/>
              <a:t>Municipal Ordinances &amp; Regulations</a:t>
            </a:r>
          </a:p>
          <a:p>
            <a:r>
              <a:rPr lang="en-US" dirty="0" smtClean="0"/>
              <a:t>May </a:t>
            </a:r>
            <a:r>
              <a:rPr lang="en-US" dirty="0"/>
              <a:t>enact ordinances that</a:t>
            </a:r>
          </a:p>
          <a:p>
            <a:pPr lvl="1"/>
            <a:r>
              <a:rPr lang="en-US" dirty="0"/>
              <a:t>Govern times of operation, location, manner &amp; number of type of cannabis businesses</a:t>
            </a:r>
          </a:p>
          <a:p>
            <a:pPr lvl="1"/>
            <a:r>
              <a:rPr lang="en-US" dirty="0"/>
              <a:t>Establish civil penalties for ordinance violation</a:t>
            </a:r>
          </a:p>
          <a:p>
            <a:pPr lvl="1"/>
            <a:r>
              <a:rPr lang="en-US" dirty="0"/>
              <a:t>Permit consumption areas for retail licenses with municipal endorsement </a:t>
            </a:r>
          </a:p>
          <a:p>
            <a:r>
              <a:rPr lang="en-US" dirty="0"/>
              <a:t>Cannot prohibit cannabis delivery services (Class 6 Licenses)</a:t>
            </a:r>
          </a:p>
          <a:p>
            <a:r>
              <a:rPr lang="en-US" dirty="0"/>
              <a:t>Nulls and voids any ordinance previously enacted ordinances prohibiting cannabis related activities</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895903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Opt-Out Ordinances </a:t>
            </a:r>
          </a:p>
          <a:p>
            <a:r>
              <a:rPr lang="en-US" dirty="0"/>
              <a:t>180 days from February 22, 2021</a:t>
            </a:r>
          </a:p>
          <a:p>
            <a:r>
              <a:rPr lang="en-US" dirty="0"/>
              <a:t>Prohibiting one or more types of cannabis businesses</a:t>
            </a:r>
          </a:p>
          <a:p>
            <a:r>
              <a:rPr lang="en-US" dirty="0"/>
              <a:t>Otherwise</a:t>
            </a:r>
          </a:p>
          <a:p>
            <a:pPr lvl="1"/>
            <a:r>
              <a:rPr lang="en-US" dirty="0"/>
              <a:t>Class 1-4 &amp; Class 6 would be permitted use in all industrial zones </a:t>
            </a:r>
          </a:p>
          <a:p>
            <a:pPr lvl="1"/>
            <a:r>
              <a:rPr lang="en-US" dirty="0"/>
              <a:t>Retail selling of cannabis (Class 5) conditional use in all commercial zones or retail zones</a:t>
            </a:r>
          </a:p>
          <a:p>
            <a:r>
              <a:rPr lang="en-US" dirty="0"/>
              <a:t>Must wait 5 years to adopt ordinance to opt-out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600977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Repeals statute N.J.S.A. 40:48-1.2</a:t>
            </a:r>
          </a:p>
          <a:p>
            <a:pPr lvl="1"/>
            <a:r>
              <a:rPr lang="en-US" dirty="0"/>
              <a:t> Effectively prohibits municipalities from adopting an ordinance prohibiting underage consumption of alcohol &amp; cannabis on private property</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4071376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Expanding Outdoor Dining </a:t>
            </a:r>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dirty="0"/>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
        <p:nvSpPr>
          <p:cNvPr id="7"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Content Placeholder 7"/>
          <p:cNvSpPr>
            <a:spLocks noGrp="1"/>
          </p:cNvSpPr>
          <p:nvPr>
            <p:ph idx="1"/>
          </p:nvPr>
        </p:nvSpPr>
        <p:spPr/>
        <p:txBody>
          <a:bodyPr>
            <a:normAutofit fontScale="77500" lnSpcReduction="20000"/>
          </a:bodyPr>
          <a:lstStyle/>
          <a:p>
            <a:r>
              <a:rPr lang="en-US" dirty="0" smtClean="0">
                <a:hlinkClick r:id="rId3"/>
              </a:rPr>
              <a:t>P.L. 2021, c. 15 </a:t>
            </a:r>
            <a:r>
              <a:rPr lang="en-US" dirty="0" smtClean="0"/>
              <a:t>– signed February 5, 2021</a:t>
            </a:r>
          </a:p>
          <a:p>
            <a:r>
              <a:rPr lang="en-US" dirty="0" smtClean="0"/>
              <a:t>Took effect March 4</a:t>
            </a:r>
          </a:p>
          <a:p>
            <a:r>
              <a:rPr lang="en-US" dirty="0" smtClean="0"/>
              <a:t>Expires on November </a:t>
            </a:r>
            <a:r>
              <a:rPr lang="en-US" dirty="0"/>
              <a:t>30, 2022 or on the date of the resumption, pursuant to an executive order issued by the Governor, of indoor dining without capacity limitations, whichever is later.</a:t>
            </a:r>
            <a:endParaRPr lang="en-US" dirty="0" smtClean="0"/>
          </a:p>
          <a:p>
            <a:r>
              <a:rPr lang="en-US" dirty="0" smtClean="0"/>
              <a:t>Permits  owner or operator of restaurant, bar, distillery or brewery may use outdoor spaces located on or adjacent to business as extension of their business premises </a:t>
            </a:r>
          </a:p>
          <a:p>
            <a:r>
              <a:rPr lang="en-US" dirty="0" smtClean="0"/>
              <a:t>Must file with municipal zoning officer</a:t>
            </a:r>
          </a:p>
          <a:p>
            <a:pPr lvl="1"/>
            <a:r>
              <a:rPr lang="en-US" dirty="0" smtClean="0"/>
              <a:t>Plan or drawing of design, dimensional boundaries &amp; placement of tents, tables etc. </a:t>
            </a:r>
            <a:endParaRPr lang="en-US" dirty="0"/>
          </a:p>
        </p:txBody>
      </p:sp>
    </p:spTree>
    <p:extLst>
      <p:ext uri="{BB962C8B-B14F-4D97-AF65-F5344CB8AC3E}">
        <p14:creationId xmlns:p14="http://schemas.microsoft.com/office/powerpoint/2010/main" val="25017168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If using parking </a:t>
            </a:r>
            <a:r>
              <a:rPr lang="en-US" dirty="0"/>
              <a:t>lot </a:t>
            </a:r>
            <a:r>
              <a:rPr lang="en-US" dirty="0" smtClean="0"/>
              <a:t>cannot </a:t>
            </a:r>
            <a:r>
              <a:rPr lang="en-US" dirty="0"/>
              <a:t>encumber more than </a:t>
            </a:r>
            <a:r>
              <a:rPr lang="en-US" dirty="0" smtClean="0"/>
              <a:t>75% </a:t>
            </a:r>
            <a:r>
              <a:rPr lang="en-US" dirty="0"/>
              <a:t>total parking spaces </a:t>
            </a:r>
            <a:endParaRPr lang="en-US" dirty="0" smtClean="0"/>
          </a:p>
          <a:p>
            <a:pPr lvl="1"/>
            <a:r>
              <a:rPr lang="en-US" dirty="0" smtClean="0"/>
              <a:t>unless </a:t>
            </a:r>
            <a:r>
              <a:rPr lang="en-US" dirty="0"/>
              <a:t>the parking lot contains less than </a:t>
            </a:r>
            <a:r>
              <a:rPr lang="en-US" dirty="0" smtClean="0"/>
              <a:t>8 </a:t>
            </a:r>
            <a:r>
              <a:rPr lang="en-US" dirty="0"/>
              <a:t>parking </a:t>
            </a:r>
            <a:r>
              <a:rPr lang="en-US" dirty="0" smtClean="0"/>
              <a:t>spaces</a:t>
            </a:r>
          </a:p>
          <a:p>
            <a:pPr lvl="1"/>
            <a:r>
              <a:rPr lang="en-US" dirty="0" smtClean="0"/>
              <a:t>Must maintain </a:t>
            </a:r>
            <a:r>
              <a:rPr lang="en-US" dirty="0"/>
              <a:t>at least one handicapped parking space in the parking lot</a:t>
            </a:r>
            <a:r>
              <a:rPr lang="en-US" dirty="0" smtClean="0"/>
              <a:t>.</a:t>
            </a:r>
          </a:p>
          <a:p>
            <a:r>
              <a:rPr lang="en-US" dirty="0"/>
              <a:t>A municipality may require </a:t>
            </a:r>
            <a:r>
              <a:rPr lang="en-US" dirty="0" smtClean="0"/>
              <a:t>one </a:t>
            </a:r>
            <a:r>
              <a:rPr lang="en-US" dirty="0"/>
              <a:t>or more of the following</a:t>
            </a:r>
            <a:r>
              <a:rPr lang="en-US" dirty="0" smtClean="0"/>
              <a:t>:</a:t>
            </a:r>
          </a:p>
          <a:p>
            <a:pPr lvl="1"/>
            <a:r>
              <a:rPr lang="en-US" dirty="0" smtClean="0"/>
              <a:t>written </a:t>
            </a:r>
            <a:r>
              <a:rPr lang="en-US" dirty="0"/>
              <a:t>consent of the owner of the premises, if other than the applicant, </a:t>
            </a:r>
            <a:endParaRPr lang="en-US" dirty="0" smtClean="0"/>
          </a:p>
          <a:p>
            <a:pPr lvl="1"/>
            <a:r>
              <a:rPr lang="en-US" dirty="0" smtClean="0"/>
              <a:t>an </a:t>
            </a:r>
            <a:r>
              <a:rPr lang="en-US" dirty="0"/>
              <a:t>insurance certificate naming the municipality as an additional insured, with general liability on an occurrence with a limit of liability of at least $1,000,000, with respect to losses arising solely from the operation of the outdoor dining facility, or </a:t>
            </a:r>
            <a:endParaRPr lang="en-US" dirty="0" smtClean="0"/>
          </a:p>
          <a:p>
            <a:pPr lvl="1"/>
            <a:r>
              <a:rPr lang="en-US" dirty="0" smtClean="0"/>
              <a:t>an </a:t>
            </a:r>
            <a:r>
              <a:rPr lang="en-US" dirty="0"/>
              <a:t>indemnification agreement with the municipality with respect to losses arising solely from the operation of the outdoor dining facility.</a:t>
            </a:r>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3916051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Zoning Officer issue approval within 15 business days</a:t>
            </a:r>
          </a:p>
          <a:p>
            <a:r>
              <a:rPr lang="en-US" dirty="0" smtClean="0"/>
              <a:t>Can deny based on current violations of any health, safety, fire, permitted use or zoning permit</a:t>
            </a:r>
          </a:p>
          <a:p>
            <a:r>
              <a:rPr lang="en-US" dirty="0" smtClean="0"/>
              <a:t>Municipality may deny, revoke or temporarily suspend permit</a:t>
            </a:r>
          </a:p>
          <a:p>
            <a:r>
              <a:rPr lang="en-US" dirty="0"/>
              <a:t>An appeal to any approval, denial, revocation, or suspension may be filed </a:t>
            </a:r>
            <a:r>
              <a:rPr lang="en-US" dirty="0" smtClean="0"/>
              <a:t>through </a:t>
            </a:r>
            <a:r>
              <a:rPr lang="en-US" dirty="0"/>
              <a:t>the municipal clerk with the governing body of the municipality.  </a:t>
            </a:r>
            <a:endParaRPr lang="en-US" dirty="0" smtClean="0"/>
          </a:p>
          <a:p>
            <a:r>
              <a:rPr lang="en-US" dirty="0" smtClean="0"/>
              <a:t>The </a:t>
            </a:r>
            <a:r>
              <a:rPr lang="en-US" dirty="0"/>
              <a:t>governing body, or its designee, </a:t>
            </a:r>
            <a:r>
              <a:rPr lang="en-US" dirty="0" smtClean="0"/>
              <a:t>must conduct </a:t>
            </a:r>
            <a:r>
              <a:rPr lang="en-US" dirty="0"/>
              <a:t>a hearing and render a decision within 30 days of the filing of the appeal.  </a:t>
            </a:r>
            <a:endParaRPr lang="en-US" dirty="0" smtClean="0"/>
          </a:p>
          <a:p>
            <a:r>
              <a:rPr lang="en-US" dirty="0" smtClean="0"/>
              <a:t>The </a:t>
            </a:r>
            <a:r>
              <a:rPr lang="en-US" dirty="0"/>
              <a:t>governing body may designate a municipal official or an attorney licensed in the State of New Jersey to serve as a hearing officer in place of the governing body for the purpose of conducting said hearing and rendering said </a:t>
            </a:r>
            <a:r>
              <a:rPr lang="en-US" dirty="0" smtClean="0"/>
              <a:t>decision.</a:t>
            </a:r>
            <a:endParaRPr lang="en-US" dirty="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271603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spcBef>
                <a:spcPts val="1200"/>
              </a:spcBef>
              <a:spcAft>
                <a:spcPts val="1200"/>
              </a:spcAft>
            </a:pPr>
            <a:r>
              <a:rPr lang="en-US" dirty="0" smtClean="0"/>
              <a:t>New Laws</a:t>
            </a:r>
          </a:p>
          <a:p>
            <a:pPr>
              <a:spcBef>
                <a:spcPts val="1200"/>
              </a:spcBef>
              <a:spcAft>
                <a:spcPts val="1200"/>
              </a:spcAft>
            </a:pPr>
            <a:r>
              <a:rPr lang="en-US" dirty="0" smtClean="0"/>
              <a:t>Pending Legislation</a:t>
            </a:r>
          </a:p>
          <a:p>
            <a:pPr>
              <a:spcBef>
                <a:spcPts val="1200"/>
              </a:spcBef>
              <a:spcAft>
                <a:spcPts val="1200"/>
              </a:spcAft>
            </a:pPr>
            <a:r>
              <a:rPr lang="en-US" dirty="0" smtClean="0"/>
              <a:t>Questions</a:t>
            </a:r>
            <a:endParaRPr lang="en-US" dirty="0"/>
          </a:p>
        </p:txBody>
      </p:sp>
      <p:sp>
        <p:nvSpPr>
          <p:cNvPr id="4" name="Date Placeholder 3"/>
          <p:cNvSpPr>
            <a:spLocks noGrp="1"/>
          </p:cNvSpPr>
          <p:nvPr>
            <p:ph type="dt" sz="half" idx="10"/>
          </p:nvPr>
        </p:nvSpPr>
        <p:spPr/>
        <p:txBody>
          <a:bodyPr/>
          <a:lstStyle/>
          <a:p>
            <a:r>
              <a:rPr lang="en-US" dirty="0" smtClean="0"/>
              <a:t>March 16, 2021</a:t>
            </a:r>
            <a:endParaRPr lang="en-US" dirty="0"/>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717967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can utilize public sidewalks subject to the following conditions:</a:t>
            </a:r>
          </a:p>
          <a:p>
            <a:pPr lvl="1"/>
            <a:r>
              <a:rPr lang="en-US" dirty="0" smtClean="0"/>
              <a:t>Walking path not less than 4 feet wide must be maintain at all times</a:t>
            </a:r>
          </a:p>
          <a:p>
            <a:pPr lvl="1"/>
            <a:r>
              <a:rPr lang="en-US" dirty="0" smtClean="0"/>
              <a:t>all </a:t>
            </a:r>
            <a:r>
              <a:rPr lang="en-US" dirty="0"/>
              <a:t>fixtures must be removed from public sidewalks at the conclusion of each day, if so required by the municipality; and </a:t>
            </a:r>
            <a:endParaRPr lang="en-US" dirty="0" smtClean="0"/>
          </a:p>
          <a:p>
            <a:pPr lvl="1"/>
            <a:r>
              <a:rPr lang="en-US" dirty="0" smtClean="0"/>
              <a:t>the </a:t>
            </a:r>
            <a:r>
              <a:rPr lang="en-US" dirty="0"/>
              <a:t>municipality reserves the right to order the temporary suspension of outdoor dining and the removal of all fixtures from public sidewalks due to road or utility construction, predicted high winds or severe weather, predicted snow or ice storms, the need to remove snow or ice from the sidewalks, or any other public emergency that may arise.</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2236030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Seasonal Liquor Licenses</a:t>
            </a:r>
            <a:endParaRPr lang="en-US" dirty="0"/>
          </a:p>
        </p:txBody>
      </p:sp>
      <p:sp>
        <p:nvSpPr>
          <p:cNvPr id="3" name="Content Placeholder 2"/>
          <p:cNvSpPr>
            <a:spLocks noGrp="1"/>
          </p:cNvSpPr>
          <p:nvPr>
            <p:ph idx="1"/>
          </p:nvPr>
        </p:nvSpPr>
        <p:spPr/>
        <p:txBody>
          <a:bodyPr/>
          <a:lstStyle/>
          <a:p>
            <a:r>
              <a:rPr lang="en-US" dirty="0" smtClean="0">
                <a:hlinkClick r:id="rId3"/>
              </a:rPr>
              <a:t>P.L. 2020, c. 146</a:t>
            </a:r>
            <a:endParaRPr lang="en-US" dirty="0" smtClean="0"/>
          </a:p>
          <a:p>
            <a:r>
              <a:rPr lang="en-US" dirty="0" smtClean="0"/>
              <a:t>Summer Seasonal Retail Consumption License </a:t>
            </a:r>
            <a:endParaRPr lang="en-US" dirty="0"/>
          </a:p>
          <a:p>
            <a:r>
              <a:rPr lang="en-US" dirty="0" smtClean="0"/>
              <a:t>May sell alcoholic beverages from May 1, 2020 until January 14, 2022</a:t>
            </a:r>
          </a:p>
          <a:p>
            <a:r>
              <a:rPr lang="en-US" dirty="0" smtClean="0"/>
              <a:t>Took effect December 30, 2020</a:t>
            </a:r>
          </a:p>
          <a:p>
            <a:r>
              <a:rPr lang="en-US" dirty="0" smtClean="0"/>
              <a:t>Expires January 14, 2022</a:t>
            </a:r>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67907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Master Plans</a:t>
            </a:r>
            <a:endParaRPr lang="en-US" dirty="0"/>
          </a:p>
        </p:txBody>
      </p:sp>
      <p:sp>
        <p:nvSpPr>
          <p:cNvPr id="3" name="Content Placeholder 2"/>
          <p:cNvSpPr>
            <a:spLocks noGrp="1"/>
          </p:cNvSpPr>
          <p:nvPr>
            <p:ph idx="1"/>
          </p:nvPr>
        </p:nvSpPr>
        <p:spPr/>
        <p:txBody>
          <a:bodyPr/>
          <a:lstStyle/>
          <a:p>
            <a:r>
              <a:rPr lang="en-US" dirty="0" smtClean="0">
                <a:hlinkClick r:id="rId3"/>
              </a:rPr>
              <a:t>P.L. 2021, c. 6</a:t>
            </a:r>
            <a:endParaRPr lang="en-US" dirty="0" smtClean="0"/>
          </a:p>
          <a:p>
            <a:r>
              <a:rPr lang="en-US" dirty="0" smtClean="0"/>
              <a:t>Land </a:t>
            </a:r>
            <a:r>
              <a:rPr lang="en-US" dirty="0"/>
              <a:t>use plan element of municipal master plan </a:t>
            </a:r>
            <a:r>
              <a:rPr lang="en-US" dirty="0" smtClean="0"/>
              <a:t>must include </a:t>
            </a:r>
            <a:r>
              <a:rPr lang="en-US" dirty="0"/>
              <a:t>climate change-related hazard vulnerability assessment</a:t>
            </a:r>
            <a:r>
              <a:rPr lang="en-US" dirty="0" smtClean="0"/>
              <a:t>.</a:t>
            </a:r>
          </a:p>
          <a:p>
            <a:r>
              <a:rPr lang="en-US" dirty="0" smtClean="0"/>
              <a:t>Planning Board can request DEP to provide technical assistance</a:t>
            </a:r>
          </a:p>
          <a:p>
            <a:r>
              <a:rPr lang="en-US" dirty="0" smtClean="0"/>
              <a:t>Took effect February 4, 2021</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501470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Pending Legislation</a:t>
            </a:r>
            <a:endParaRPr lang="en-US" dirty="0"/>
          </a:p>
        </p:txBody>
      </p:sp>
      <p:sp>
        <p:nvSpPr>
          <p:cNvPr id="7" name="Text Placeholder 6"/>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688496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OEM Coordinator Appointment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hlinkClick r:id="rId2"/>
              </a:rPr>
              <a:t>S-551</a:t>
            </a:r>
            <a:endParaRPr lang="en-US" dirty="0" smtClean="0"/>
          </a:p>
          <a:p>
            <a:r>
              <a:rPr lang="en-US" dirty="0" smtClean="0"/>
              <a:t>Municipality less than 5,000 person</a:t>
            </a:r>
          </a:p>
          <a:p>
            <a:r>
              <a:rPr lang="en-US" dirty="0" smtClean="0"/>
              <a:t>Mayor or Commissioner may appoint non-resident as municipal emergency management coordinator</a:t>
            </a:r>
          </a:p>
          <a:p>
            <a:r>
              <a:rPr lang="en-US" dirty="0" smtClean="0"/>
              <a:t>Must be resident of county</a:t>
            </a:r>
          </a:p>
          <a:p>
            <a:r>
              <a:rPr lang="en-US" dirty="0" smtClean="0"/>
              <a:t>Only if qualified resident of municipality cannot be recruited</a:t>
            </a:r>
          </a:p>
          <a:p>
            <a:r>
              <a:rPr lang="en-US" dirty="0" smtClean="0"/>
              <a:t>On Governor’s desk</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053749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a:t>
            </a:r>
            <a:r>
              <a:rPr lang="en-US" dirty="0"/>
              <a:t>person early voting period for certain elections</a:t>
            </a:r>
          </a:p>
        </p:txBody>
      </p:sp>
      <p:sp>
        <p:nvSpPr>
          <p:cNvPr id="3" name="Content Placeholder 2"/>
          <p:cNvSpPr>
            <a:spLocks noGrp="1"/>
          </p:cNvSpPr>
          <p:nvPr>
            <p:ph idx="1"/>
          </p:nvPr>
        </p:nvSpPr>
        <p:spPr/>
        <p:txBody>
          <a:bodyPr>
            <a:normAutofit fontScale="85000" lnSpcReduction="10000"/>
          </a:bodyPr>
          <a:lstStyle/>
          <a:p>
            <a:r>
              <a:rPr lang="en-US" dirty="0" smtClean="0">
                <a:hlinkClick r:id="rId2"/>
              </a:rPr>
              <a:t>S-3203</a:t>
            </a:r>
            <a:endParaRPr lang="en-US" dirty="0" smtClean="0"/>
          </a:p>
          <a:p>
            <a:r>
              <a:rPr lang="en-US" dirty="0"/>
              <a:t>Early voting period:</a:t>
            </a:r>
          </a:p>
          <a:p>
            <a:pPr lvl="1"/>
            <a:r>
              <a:rPr lang="en-US" b="1" dirty="0"/>
              <a:t>non-presidential primary election </a:t>
            </a:r>
            <a:r>
              <a:rPr lang="en-US" dirty="0"/>
              <a:t>s</a:t>
            </a:r>
            <a:r>
              <a:rPr lang="en-US" dirty="0" smtClean="0"/>
              <a:t>tarts </a:t>
            </a:r>
            <a:r>
              <a:rPr lang="en-US" dirty="0"/>
              <a:t>on the 4th calendar day before primary and ends on the second calendar day before that non-presidential primary election;</a:t>
            </a:r>
          </a:p>
          <a:p>
            <a:pPr lvl="1"/>
            <a:r>
              <a:rPr lang="en-US" b="1" dirty="0"/>
              <a:t>presidential primary </a:t>
            </a:r>
            <a:r>
              <a:rPr lang="en-US" dirty="0" smtClean="0"/>
              <a:t>starts </a:t>
            </a:r>
            <a:r>
              <a:rPr lang="en-US" dirty="0"/>
              <a:t>on the 6th calendar day before a primary election and ends on the second calendar day before that presidential primary election; </a:t>
            </a:r>
            <a:endParaRPr lang="en-US" dirty="0" smtClean="0"/>
          </a:p>
          <a:p>
            <a:pPr lvl="1"/>
            <a:r>
              <a:rPr lang="en-US" b="1" dirty="0" smtClean="0"/>
              <a:t>General </a:t>
            </a:r>
            <a:r>
              <a:rPr lang="en-US" b="1" dirty="0"/>
              <a:t>election </a:t>
            </a:r>
            <a:r>
              <a:rPr lang="en-US" dirty="0"/>
              <a:t>starts on the 10th calendar day before a general election and ends on the second calendar day before that general election.</a:t>
            </a:r>
          </a:p>
          <a:p>
            <a:endParaRPr lang="en-US" dirty="0" smtClean="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076074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Conducted using electronic polling books &amp; optical scan voting machines that read hand mark paper ballots or other voting machines that produce voter verifiable paper ballot</a:t>
            </a:r>
          </a:p>
          <a:p>
            <a:r>
              <a:rPr lang="en-US" dirty="0" smtClean="0"/>
              <a:t>May </a:t>
            </a:r>
            <a:r>
              <a:rPr lang="en-US" dirty="0"/>
              <a:t>Non-partisan </a:t>
            </a:r>
            <a:r>
              <a:rPr lang="en-US" dirty="0" smtClean="0"/>
              <a:t>elections</a:t>
            </a:r>
          </a:p>
          <a:p>
            <a:pPr lvl="1"/>
            <a:r>
              <a:rPr lang="en-US" dirty="0" smtClean="0"/>
              <a:t>permissive </a:t>
            </a:r>
          </a:p>
          <a:p>
            <a:pPr lvl="1"/>
            <a:r>
              <a:rPr lang="en-US" dirty="0" smtClean="0"/>
              <a:t>by </a:t>
            </a:r>
            <a:r>
              <a:rPr lang="en-US" dirty="0"/>
              <a:t>ordinance </a:t>
            </a:r>
            <a:endParaRPr lang="en-US" dirty="0" smtClean="0"/>
          </a:p>
          <a:p>
            <a:pPr lvl="1"/>
            <a:r>
              <a:rPr lang="en-US" dirty="0" smtClean="0"/>
              <a:t>starts </a:t>
            </a:r>
            <a:r>
              <a:rPr lang="en-US" dirty="0"/>
              <a:t>on 4</a:t>
            </a:r>
            <a:r>
              <a:rPr lang="en-US" baseline="30000" dirty="0"/>
              <a:t>th</a:t>
            </a:r>
            <a:r>
              <a:rPr lang="en-US" dirty="0"/>
              <a:t> calendar day before election and ends on 2</a:t>
            </a:r>
            <a:r>
              <a:rPr lang="en-US" baseline="30000" dirty="0"/>
              <a:t>nd</a:t>
            </a:r>
            <a:r>
              <a:rPr lang="en-US" dirty="0"/>
              <a:t> calendar day before </a:t>
            </a:r>
            <a:r>
              <a:rPr lang="en-US" dirty="0" smtClean="0"/>
              <a:t>election</a:t>
            </a:r>
          </a:p>
          <a:p>
            <a:pPr lvl="1"/>
            <a:r>
              <a:rPr lang="en-US" dirty="0" smtClean="0"/>
              <a:t>must </a:t>
            </a:r>
            <a:r>
              <a:rPr lang="en-US" dirty="0"/>
              <a:t>designate at least 1 location but no more than 3</a:t>
            </a:r>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40363602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For Primary &amp; General Election county board of election must designate public locations within the county for early </a:t>
            </a:r>
            <a:r>
              <a:rPr lang="en-US" dirty="0" smtClean="0"/>
              <a:t>voting</a:t>
            </a:r>
          </a:p>
          <a:p>
            <a:pPr lvl="1"/>
            <a:r>
              <a:rPr lang="en-US" dirty="0" smtClean="0"/>
              <a:t>at </a:t>
            </a:r>
            <a:r>
              <a:rPr lang="en-US" dirty="0"/>
              <a:t>least 3 but more than 5 public </a:t>
            </a:r>
            <a:r>
              <a:rPr lang="en-US" dirty="0" smtClean="0"/>
              <a:t>locations</a:t>
            </a:r>
          </a:p>
          <a:p>
            <a:pPr lvl="1"/>
            <a:r>
              <a:rPr lang="en-US" dirty="0" smtClean="0"/>
              <a:t>at </a:t>
            </a:r>
            <a:r>
              <a:rPr lang="en-US" dirty="0"/>
              <a:t>least 5 but no more than 7 if registered voters is 150,000 to </a:t>
            </a:r>
            <a:r>
              <a:rPr lang="en-US" dirty="0" smtClean="0"/>
              <a:t>300,000</a:t>
            </a:r>
          </a:p>
          <a:p>
            <a:pPr lvl="1"/>
            <a:r>
              <a:rPr lang="en-US" dirty="0" smtClean="0"/>
              <a:t> </a:t>
            </a:r>
            <a:r>
              <a:rPr lang="en-US" dirty="0"/>
              <a:t>at least 7 but no more than 10 if registered voters exceed 300,000</a:t>
            </a:r>
          </a:p>
          <a:p>
            <a:r>
              <a:rPr lang="en-US" dirty="0"/>
              <a:t>County board can at their discretion establishing additional </a:t>
            </a:r>
            <a:r>
              <a:rPr lang="en-US" dirty="0" smtClean="0"/>
              <a:t>locations</a:t>
            </a:r>
          </a:p>
          <a:p>
            <a:pPr lvl="1"/>
            <a:r>
              <a:rPr lang="en-US" dirty="0" smtClean="0"/>
              <a:t> </a:t>
            </a:r>
            <a:r>
              <a:rPr lang="en-US" dirty="0"/>
              <a:t>however, the State is not responsible for expense of additional locations</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966532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Early voting locations must be geographically located, public facilities</a:t>
            </a:r>
            <a:r>
              <a:rPr lang="en-US" dirty="0" smtClean="0"/>
              <a:t>.</a:t>
            </a:r>
          </a:p>
          <a:p>
            <a:r>
              <a:rPr lang="en-US" dirty="0" smtClean="0"/>
              <a:t>No </a:t>
            </a:r>
            <a:r>
              <a:rPr lang="en-US" dirty="0"/>
              <a:t>public school buildings may be used </a:t>
            </a:r>
          </a:p>
          <a:p>
            <a:r>
              <a:rPr lang="en-US" dirty="0"/>
              <a:t>A voter is permitted to vote at any early voting site within the voter’s </a:t>
            </a:r>
            <a:r>
              <a:rPr lang="en-US" dirty="0" smtClean="0"/>
              <a:t>county</a:t>
            </a:r>
          </a:p>
          <a:p>
            <a:pPr lvl="1"/>
            <a:r>
              <a:rPr lang="en-US" dirty="0" smtClean="0"/>
              <a:t> </a:t>
            </a:r>
            <a:r>
              <a:rPr lang="en-US" dirty="0"/>
              <a:t>for non-partisan elections in any location within the voter’s municipality </a:t>
            </a:r>
          </a:p>
          <a:p>
            <a:r>
              <a:rPr lang="en-US" dirty="0"/>
              <a:t>Each early voting site </a:t>
            </a:r>
            <a:r>
              <a:rPr lang="en-US" dirty="0" smtClean="0"/>
              <a:t>open</a:t>
            </a:r>
          </a:p>
          <a:p>
            <a:pPr lvl="1"/>
            <a:r>
              <a:rPr lang="en-US" dirty="0" smtClean="0"/>
              <a:t>Mon-Sat </a:t>
            </a:r>
            <a:r>
              <a:rPr lang="en-US" dirty="0"/>
              <a:t>10 am to 8pm and </a:t>
            </a:r>
            <a:endParaRPr lang="en-US" dirty="0" smtClean="0"/>
          </a:p>
          <a:p>
            <a:pPr lvl="1"/>
            <a:r>
              <a:rPr lang="en-US" dirty="0" smtClean="0"/>
              <a:t>Sun </a:t>
            </a:r>
            <a:r>
              <a:rPr lang="en-US" dirty="0"/>
              <a:t>10 am to 6 </a:t>
            </a:r>
            <a:r>
              <a:rPr lang="en-US" dirty="0" smtClean="0"/>
              <a:t>pm</a:t>
            </a:r>
          </a:p>
          <a:p>
            <a:pPr lvl="1"/>
            <a:r>
              <a:rPr lang="en-US" dirty="0" smtClean="0"/>
              <a:t>any </a:t>
            </a:r>
            <a:r>
              <a:rPr lang="en-US" dirty="0"/>
              <a:t>voter on line at time must be permitted to vote</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971136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Same rules apply at early voting location as polling locations</a:t>
            </a:r>
          </a:p>
          <a:p>
            <a:r>
              <a:rPr lang="en-US" dirty="0"/>
              <a:t>During each early voting period county board make available to the public a tally of the total number of voters cast on the previous </a:t>
            </a:r>
            <a:r>
              <a:rPr lang="en-US" dirty="0" smtClean="0"/>
              <a:t>day</a:t>
            </a:r>
          </a:p>
          <a:p>
            <a:pPr lvl="1"/>
            <a:r>
              <a:rPr lang="en-US" dirty="0" smtClean="0"/>
              <a:t> </a:t>
            </a:r>
            <a:r>
              <a:rPr lang="en-US" dirty="0"/>
              <a:t>list of individuals voters who casted a </a:t>
            </a:r>
            <a:r>
              <a:rPr lang="en-US" dirty="0" smtClean="0"/>
              <a:t>ballot</a:t>
            </a:r>
          </a:p>
          <a:p>
            <a:pPr lvl="1"/>
            <a:r>
              <a:rPr lang="en-US" dirty="0" smtClean="0"/>
              <a:t> </a:t>
            </a:r>
            <a:r>
              <a:rPr lang="en-US" dirty="0"/>
              <a:t>list available to the </a:t>
            </a:r>
            <a:r>
              <a:rPr lang="en-US" dirty="0" smtClean="0"/>
              <a:t>public</a:t>
            </a:r>
          </a:p>
          <a:p>
            <a:pPr lvl="1"/>
            <a:r>
              <a:rPr lang="en-US" dirty="0" smtClean="0"/>
              <a:t> </a:t>
            </a:r>
            <a:r>
              <a:rPr lang="en-US" dirty="0"/>
              <a:t>information made available no later than noon of each day </a:t>
            </a:r>
          </a:p>
          <a:p>
            <a:r>
              <a:rPr lang="en-US" dirty="0"/>
              <a:t>Any vote cast during early voting cannot be canvassed prior to the close of polls on Election Day</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4029519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Laws</a:t>
            </a:r>
            <a:endParaRPr lang="en-US" dirty="0"/>
          </a:p>
        </p:txBody>
      </p:sp>
      <p:sp>
        <p:nvSpPr>
          <p:cNvPr id="3" name="Text Placeholder 2"/>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54D06A5E-D26D-4FB5-BB60-8C651BBD813C}"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5017906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Secretary of State and County Board of Elections must publish information on the early voting procedure on their websites.</a:t>
            </a:r>
          </a:p>
          <a:p>
            <a:r>
              <a:rPr lang="en-US" dirty="0"/>
              <a:t>Copy of the Voter’s Bill of Rights must be posted in designated polling places used for early voting</a:t>
            </a:r>
          </a:p>
          <a:p>
            <a:r>
              <a:rPr lang="en-US" dirty="0"/>
              <a:t>Sample ballot must clearly state the days, hours, and places at which early voting available in the county</a:t>
            </a:r>
          </a:p>
          <a:p>
            <a:r>
              <a:rPr lang="en-US" dirty="0"/>
              <a:t>Requires use of electronic poll books at each polling place during the early voting period &amp; day of any election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7349070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Non-partisan municipal elections</a:t>
            </a:r>
          </a:p>
          <a:p>
            <a:pPr lvl="1"/>
            <a:r>
              <a:rPr lang="en-US" dirty="0"/>
              <a:t>May </a:t>
            </a:r>
            <a:r>
              <a:rPr lang="en-US" dirty="0" smtClean="0"/>
              <a:t>election</a:t>
            </a:r>
          </a:p>
          <a:p>
            <a:pPr lvl="2"/>
            <a:r>
              <a:rPr lang="en-US" dirty="0" smtClean="0"/>
              <a:t> </a:t>
            </a:r>
            <a:r>
              <a:rPr lang="en-US" dirty="0"/>
              <a:t>permissive to conduct early voting </a:t>
            </a:r>
          </a:p>
          <a:p>
            <a:pPr lvl="1"/>
            <a:r>
              <a:rPr lang="en-US" dirty="0"/>
              <a:t>November </a:t>
            </a:r>
            <a:r>
              <a:rPr lang="en-US" dirty="0" smtClean="0"/>
              <a:t>election</a:t>
            </a:r>
          </a:p>
          <a:p>
            <a:pPr lvl="2"/>
            <a:r>
              <a:rPr lang="en-US" dirty="0" smtClean="0"/>
              <a:t>must </a:t>
            </a:r>
            <a:r>
              <a:rPr lang="en-US" dirty="0"/>
              <a:t>conduct early voting</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71972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Exempts from the Local Public Contracts Law vendors to develop, implement or produce any hardware, software or equipment or supporting systems ahead of 2021 general election</a:t>
            </a:r>
          </a:p>
          <a:p>
            <a:r>
              <a:rPr lang="en-US" dirty="0"/>
              <a:t>Applies to elections after 2021 general election, 2022 primary elections, and if adopted by municipal governing body May 2022 municipal elections</a:t>
            </a:r>
          </a:p>
          <a:p>
            <a:r>
              <a:rPr lang="en-US" dirty="0"/>
              <a:t>Appropriates $2 million in general fund to aid each county and municipal governing body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667915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Permits Secretary of State to make any regulatory adjustments &amp; issue new regulations to effectuate the purposes of this act </a:t>
            </a:r>
          </a:p>
          <a:p>
            <a:r>
              <a:rPr lang="en-US" dirty="0"/>
              <a:t>County or municipality reimbursement for cost associated with this law application to Secretary of State</a:t>
            </a:r>
          </a:p>
          <a:p>
            <a:r>
              <a:rPr lang="en-US" dirty="0"/>
              <a:t>Takes effect </a:t>
            </a:r>
            <a:r>
              <a:rPr lang="en-US" dirty="0" smtClean="0"/>
              <a:t>immediately</a:t>
            </a:r>
          </a:p>
          <a:p>
            <a:r>
              <a:rPr lang="en-US" dirty="0" smtClean="0"/>
              <a:t>Passed Assembly 58-11-1….2</a:t>
            </a:r>
            <a:r>
              <a:rPr lang="en-US" baseline="30000" dirty="0" smtClean="0"/>
              <a:t>nd</a:t>
            </a:r>
            <a:r>
              <a:rPr lang="en-US" dirty="0" smtClean="0"/>
              <a:t> Reading in Senate to concur w/amendments </a:t>
            </a:r>
            <a:endParaRPr lang="en-US" dirty="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566627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Ballot Drop Boxes</a:t>
            </a:r>
            <a:endParaRPr lang="en-US" dirty="0"/>
          </a:p>
        </p:txBody>
      </p:sp>
      <p:sp>
        <p:nvSpPr>
          <p:cNvPr id="3" name="Content Placeholder 2"/>
          <p:cNvSpPr>
            <a:spLocks noGrp="1"/>
          </p:cNvSpPr>
          <p:nvPr>
            <p:ph idx="1"/>
          </p:nvPr>
        </p:nvSpPr>
        <p:spPr>
          <a:xfrm>
            <a:off x="457200" y="1295400"/>
            <a:ext cx="8229600" cy="4830763"/>
          </a:xfrm>
        </p:spPr>
        <p:txBody>
          <a:bodyPr>
            <a:normAutofit fontScale="62500" lnSpcReduction="20000"/>
          </a:bodyPr>
          <a:lstStyle/>
          <a:p>
            <a:r>
              <a:rPr lang="en-US" dirty="0" smtClean="0">
                <a:hlinkClick r:id="rId2"/>
              </a:rPr>
              <a:t>S-3322</a:t>
            </a:r>
            <a:endParaRPr lang="en-US" dirty="0" smtClean="0"/>
          </a:p>
          <a:p>
            <a:r>
              <a:rPr lang="en-US" dirty="0"/>
              <a:t>Board of Elections determine locations of ballot drop boxes</a:t>
            </a:r>
          </a:p>
          <a:p>
            <a:r>
              <a:rPr lang="en-US" dirty="0"/>
              <a:t>At least 10 drop boxes</a:t>
            </a:r>
          </a:p>
          <a:p>
            <a:r>
              <a:rPr lang="en-US" dirty="0"/>
              <a:t>1 drop box located in municipality with average per capita income or median family income at or below 250% of federal poverty guideline</a:t>
            </a:r>
          </a:p>
          <a:p>
            <a:r>
              <a:rPr lang="en-US" dirty="0"/>
              <a:t>In determining the ballot drop box locations must </a:t>
            </a:r>
            <a:r>
              <a:rPr lang="en-US" dirty="0" smtClean="0"/>
              <a:t>consider</a:t>
            </a:r>
          </a:p>
          <a:p>
            <a:pPr lvl="1"/>
            <a:r>
              <a:rPr lang="en-US" dirty="0" smtClean="0"/>
              <a:t>concentrations </a:t>
            </a:r>
            <a:r>
              <a:rPr lang="en-US" dirty="0"/>
              <a:t>of population</a:t>
            </a:r>
            <a:r>
              <a:rPr lang="en-US" dirty="0" smtClean="0"/>
              <a:t>,</a:t>
            </a:r>
          </a:p>
          <a:p>
            <a:pPr lvl="1"/>
            <a:r>
              <a:rPr lang="en-US" dirty="0" smtClean="0"/>
              <a:t>geographic </a:t>
            </a:r>
            <a:r>
              <a:rPr lang="en-US" dirty="0"/>
              <a:t>areas, </a:t>
            </a:r>
            <a:endParaRPr lang="en-US" dirty="0" smtClean="0"/>
          </a:p>
          <a:p>
            <a:pPr lvl="1"/>
            <a:r>
              <a:rPr lang="en-US" dirty="0" smtClean="0"/>
              <a:t>voter </a:t>
            </a:r>
            <a:r>
              <a:rPr lang="en-US" dirty="0"/>
              <a:t>convenience, </a:t>
            </a:r>
            <a:endParaRPr lang="en-US" dirty="0" smtClean="0"/>
          </a:p>
          <a:p>
            <a:pPr lvl="1"/>
            <a:r>
              <a:rPr lang="en-US" dirty="0" smtClean="0"/>
              <a:t>proximity </a:t>
            </a:r>
            <a:r>
              <a:rPr lang="en-US" dirty="0"/>
              <a:t>to public transportation</a:t>
            </a:r>
            <a:r>
              <a:rPr lang="en-US" dirty="0" smtClean="0"/>
              <a:t>,</a:t>
            </a:r>
          </a:p>
          <a:p>
            <a:pPr lvl="1"/>
            <a:r>
              <a:rPr lang="en-US" dirty="0" smtClean="0"/>
              <a:t>community-based </a:t>
            </a:r>
            <a:r>
              <a:rPr lang="en-US" dirty="0"/>
              <a:t>locations, </a:t>
            </a:r>
            <a:endParaRPr lang="en-US" dirty="0" smtClean="0"/>
          </a:p>
          <a:p>
            <a:pPr lvl="1"/>
            <a:r>
              <a:rPr lang="en-US" dirty="0" smtClean="0"/>
              <a:t>travel </a:t>
            </a:r>
            <a:r>
              <a:rPr lang="en-US" dirty="0"/>
              <a:t>time to the location, </a:t>
            </a:r>
            <a:endParaRPr lang="en-US" dirty="0" smtClean="0"/>
          </a:p>
          <a:p>
            <a:pPr lvl="1"/>
            <a:r>
              <a:rPr lang="en-US" dirty="0" smtClean="0"/>
              <a:t>proximity </a:t>
            </a:r>
            <a:r>
              <a:rPr lang="en-US" dirty="0"/>
              <a:t>to other voting locations and ballot drop boxes</a:t>
            </a:r>
            <a:r>
              <a:rPr lang="en-US" dirty="0" smtClean="0"/>
              <a:t>,</a:t>
            </a:r>
          </a:p>
          <a:p>
            <a:pPr lvl="1"/>
            <a:r>
              <a:rPr lang="en-US" dirty="0" smtClean="0"/>
              <a:t>commuter </a:t>
            </a:r>
            <a:r>
              <a:rPr lang="en-US" dirty="0"/>
              <a:t>traffic patterns</a:t>
            </a:r>
            <a:r>
              <a:rPr lang="en-US" dirty="0" smtClean="0"/>
              <a:t>,</a:t>
            </a:r>
          </a:p>
          <a:p>
            <a:pPr lvl="1"/>
            <a:r>
              <a:rPr lang="en-US" dirty="0" smtClean="0"/>
              <a:t> </a:t>
            </a:r>
            <a:r>
              <a:rPr lang="en-US" dirty="0"/>
              <a:t>and security</a:t>
            </a:r>
          </a:p>
          <a:p>
            <a:r>
              <a:rPr lang="en-US" dirty="0"/>
              <a:t>Passed Senate </a:t>
            </a:r>
            <a:r>
              <a:rPr lang="en-US" dirty="0" smtClean="0"/>
              <a:t>25-13…now before </a:t>
            </a:r>
            <a:r>
              <a:rPr lang="en-US" dirty="0"/>
              <a:t>Assembly State &amp; Local Government Committee</a:t>
            </a:r>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9089877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Prohibition of Police During Elections</a:t>
            </a:r>
            <a:endParaRPr lang="en-US" dirty="0"/>
          </a:p>
        </p:txBody>
      </p:sp>
      <p:sp>
        <p:nvSpPr>
          <p:cNvPr id="3" name="Content Placeholder 2"/>
          <p:cNvSpPr>
            <a:spLocks noGrp="1"/>
          </p:cNvSpPr>
          <p:nvPr>
            <p:ph idx="1"/>
          </p:nvPr>
        </p:nvSpPr>
        <p:spPr>
          <a:xfrm>
            <a:off x="457200" y="1417638"/>
            <a:ext cx="8229600" cy="4708525"/>
          </a:xfrm>
        </p:spPr>
        <p:txBody>
          <a:bodyPr>
            <a:normAutofit fontScale="70000" lnSpcReduction="20000"/>
          </a:bodyPr>
          <a:lstStyle/>
          <a:p>
            <a:r>
              <a:rPr lang="en-US" sz="3400" dirty="0" smtClean="0">
                <a:hlinkClick r:id="rId2"/>
              </a:rPr>
              <a:t>S-2923</a:t>
            </a:r>
            <a:endParaRPr lang="en-US" sz="3400" dirty="0" smtClean="0"/>
          </a:p>
          <a:p>
            <a:r>
              <a:rPr lang="en-US" sz="3400" dirty="0"/>
              <a:t>Election board cannot request police officer detail to assist in preserving peace and good order in polling location</a:t>
            </a:r>
          </a:p>
          <a:p>
            <a:r>
              <a:rPr lang="en-US" sz="3400" dirty="0"/>
              <a:t>Police officer cannot serve as district board election member, unless the person is off duty, or challenger </a:t>
            </a:r>
            <a:endParaRPr lang="en-US" sz="3400" dirty="0" smtClean="0"/>
          </a:p>
          <a:p>
            <a:pPr lvl="1"/>
            <a:r>
              <a:rPr lang="en-US" sz="3400" dirty="0" smtClean="0"/>
              <a:t>does </a:t>
            </a:r>
            <a:r>
              <a:rPr lang="en-US" sz="3400" dirty="0"/>
              <a:t>not apply to police officer who is a candidate on the ballot </a:t>
            </a:r>
          </a:p>
          <a:p>
            <a:r>
              <a:rPr lang="en-US" sz="3400" dirty="0"/>
              <a:t>Police officer whether on or off duty in or out of uniform cannot remain or stand within 100 feet of polling place during election unless in personal capacity to vote</a:t>
            </a:r>
          </a:p>
          <a:p>
            <a:r>
              <a:rPr lang="en-US" sz="3400" dirty="0"/>
              <a:t>Does not prohibit a police officer from traveling to and form or remaining within their personal residence if that residence is within 100 feet of a polling place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7930986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District Board or County Clerk may request a police officer be assigned to transport specific election material to a polling place </a:t>
            </a:r>
          </a:p>
          <a:p>
            <a:r>
              <a:rPr lang="en-US" dirty="0" smtClean="0"/>
              <a:t>Does </a:t>
            </a:r>
            <a:r>
              <a:rPr lang="en-US" dirty="0"/>
              <a:t>not prohibit police to respond to specific emergency or </a:t>
            </a:r>
            <a:r>
              <a:rPr lang="en-US" dirty="0" smtClean="0"/>
              <a:t>disturbance</a:t>
            </a:r>
          </a:p>
          <a:p>
            <a:pPr lvl="1"/>
            <a:r>
              <a:rPr lang="en-US" dirty="0" smtClean="0"/>
              <a:t> </a:t>
            </a:r>
            <a:r>
              <a:rPr lang="en-US" dirty="0"/>
              <a:t>must take prompt </a:t>
            </a:r>
            <a:r>
              <a:rPr lang="en-US" dirty="0" smtClean="0"/>
              <a:t>action</a:t>
            </a:r>
          </a:p>
          <a:p>
            <a:pPr lvl="1"/>
            <a:r>
              <a:rPr lang="en-US" dirty="0" smtClean="0"/>
              <a:t> </a:t>
            </a:r>
            <a:r>
              <a:rPr lang="en-US" dirty="0"/>
              <a:t>remain at location only long as necessary to address and remove that specific emergency or disturbance </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8243003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District board must notify the county board of election of the detail or assignment of any police officer,</a:t>
            </a:r>
          </a:p>
          <a:p>
            <a:pPr lvl="1"/>
            <a:r>
              <a:rPr lang="en-US" dirty="0"/>
              <a:t>Reported to the Secretary of State. </a:t>
            </a:r>
          </a:p>
          <a:p>
            <a:pPr lvl="1"/>
            <a:r>
              <a:rPr lang="en-US" dirty="0"/>
              <a:t>Secretary of State must maintain a record of such emergencies or disturbances </a:t>
            </a:r>
          </a:p>
          <a:p>
            <a:r>
              <a:rPr lang="en-US" dirty="0" smtClean="0"/>
              <a:t>Prohibits </a:t>
            </a:r>
            <a:r>
              <a:rPr lang="en-US" dirty="0"/>
              <a:t>ballot drop box located inside or within 100 feet of an entrance or exit of law enforcement </a:t>
            </a:r>
            <a:r>
              <a:rPr lang="en-US" dirty="0" smtClean="0"/>
              <a:t>agency</a:t>
            </a:r>
          </a:p>
          <a:p>
            <a:r>
              <a:rPr lang="en-US" dirty="0" smtClean="0"/>
              <a:t>Law </a:t>
            </a:r>
            <a:r>
              <a:rPr lang="en-US" dirty="0"/>
              <a:t>enforcement officer cannot remain or stand within 100 feet of ballot drop box except in personal capacity. </a:t>
            </a:r>
            <a:endParaRPr lang="en-US" dirty="0" smtClean="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631302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No electioneering within 100 feet of ballot drop box </a:t>
            </a:r>
          </a:p>
          <a:p>
            <a:r>
              <a:rPr lang="en-US" dirty="0"/>
              <a:t>Takes effect immediately </a:t>
            </a:r>
            <a:endParaRPr lang="en-US" dirty="0" smtClean="0"/>
          </a:p>
          <a:p>
            <a:r>
              <a:rPr lang="en-US" dirty="0" smtClean="0"/>
              <a:t>Passed Senate</a:t>
            </a:r>
          </a:p>
          <a:p>
            <a:r>
              <a:rPr lang="en-US" dirty="0" smtClean="0"/>
              <a:t>2</a:t>
            </a:r>
            <a:r>
              <a:rPr lang="en-US" baseline="30000" dirty="0" smtClean="0"/>
              <a:t>nd</a:t>
            </a:r>
            <a:r>
              <a:rPr lang="en-US" dirty="0" smtClean="0"/>
              <a:t> Reading in Assembly</a:t>
            </a:r>
            <a:endParaRPr lang="en-US" dirty="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11790182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Part of PERS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hlinkClick r:id="rId2"/>
              </a:rPr>
              <a:t>S-3522</a:t>
            </a:r>
            <a:endParaRPr lang="en-US" dirty="0" smtClean="0"/>
          </a:p>
          <a:p>
            <a:r>
              <a:rPr lang="en-US" dirty="0" smtClean="0"/>
              <a:t>Local part of PERS</a:t>
            </a:r>
          </a:p>
          <a:p>
            <a:r>
              <a:rPr lang="en-US" dirty="0" smtClean="0"/>
              <a:t>7 member board</a:t>
            </a:r>
          </a:p>
          <a:p>
            <a:r>
              <a:rPr lang="en-US" dirty="0" smtClean="0"/>
              <a:t>Develop polices for the investment but Division of Investment will manage the investments</a:t>
            </a:r>
          </a:p>
          <a:p>
            <a:r>
              <a:rPr lang="en-US" dirty="0"/>
              <a:t>Similar to PFRS </a:t>
            </a:r>
            <a:r>
              <a:rPr lang="en-US" dirty="0" smtClean="0"/>
              <a:t>Board</a:t>
            </a:r>
          </a:p>
          <a:p>
            <a:pPr lvl="1"/>
            <a:r>
              <a:rPr lang="en-US" dirty="0"/>
              <a:t>a</a:t>
            </a:r>
            <a:r>
              <a:rPr lang="en-US" dirty="0" smtClean="0"/>
              <a:t>uthority </a:t>
            </a:r>
            <a:r>
              <a:rPr lang="en-US" dirty="0"/>
              <a:t>to modify the system’s member contribution rate; </a:t>
            </a:r>
            <a:endParaRPr lang="en-US" dirty="0" smtClean="0"/>
          </a:p>
          <a:p>
            <a:pPr lvl="1"/>
            <a:r>
              <a:rPr lang="en-US" dirty="0" smtClean="0"/>
              <a:t>cap </a:t>
            </a:r>
            <a:r>
              <a:rPr lang="en-US" dirty="0"/>
              <a:t>on creditable compensation; </a:t>
            </a:r>
            <a:endParaRPr lang="en-US" dirty="0" smtClean="0"/>
          </a:p>
          <a:p>
            <a:pPr lvl="1"/>
            <a:r>
              <a:rPr lang="en-US" dirty="0" smtClean="0"/>
              <a:t>formula </a:t>
            </a:r>
            <a:r>
              <a:rPr lang="en-US" dirty="0"/>
              <a:t>for calculation of final compensation; and </a:t>
            </a:r>
            <a:endParaRPr lang="en-US" dirty="0" smtClean="0"/>
          </a:p>
          <a:p>
            <a:pPr lvl="1"/>
            <a:r>
              <a:rPr lang="en-US" dirty="0" smtClean="0"/>
              <a:t>standards </a:t>
            </a:r>
            <a:r>
              <a:rPr lang="en-US" dirty="0"/>
              <a:t>for special retirement and disability </a:t>
            </a:r>
            <a:r>
              <a:rPr lang="en-US" dirty="0" smtClean="0"/>
              <a:t>retirement.</a:t>
            </a:r>
          </a:p>
          <a:p>
            <a:pPr lvl="1"/>
            <a:r>
              <a:rPr lang="en-US" dirty="0" smtClean="0"/>
              <a:t>Permitted to reinstate </a:t>
            </a:r>
            <a:r>
              <a:rPr lang="en-US" dirty="0"/>
              <a:t>cost of living adjustments for retirees</a:t>
            </a:r>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265850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Daniel’s Law</a:t>
            </a:r>
            <a:endParaRPr lang="en-US" dirty="0"/>
          </a:p>
        </p:txBody>
      </p:sp>
      <p:sp>
        <p:nvSpPr>
          <p:cNvPr id="6" name="Content Placeholder 5"/>
          <p:cNvSpPr>
            <a:spLocks noGrp="1"/>
          </p:cNvSpPr>
          <p:nvPr>
            <p:ph idx="1"/>
          </p:nvPr>
        </p:nvSpPr>
        <p:spPr>
          <a:xfrm>
            <a:off x="457200" y="1600200"/>
            <a:ext cx="8686800" cy="4756150"/>
          </a:xfrm>
        </p:spPr>
        <p:txBody>
          <a:bodyPr>
            <a:normAutofit fontScale="92500" lnSpcReduction="10000"/>
          </a:bodyPr>
          <a:lstStyle/>
          <a:p>
            <a:r>
              <a:rPr lang="en-US" dirty="0" smtClean="0">
                <a:hlinkClick r:id="rId3"/>
              </a:rPr>
              <a:t>P.L.2020</a:t>
            </a:r>
            <a:r>
              <a:rPr lang="en-US" dirty="0">
                <a:hlinkClick r:id="rId3"/>
              </a:rPr>
              <a:t>, c.125 </a:t>
            </a:r>
            <a:r>
              <a:rPr lang="en-US" dirty="0" smtClean="0"/>
              <a:t>– signed November 20, 2021</a:t>
            </a:r>
          </a:p>
          <a:p>
            <a:r>
              <a:rPr lang="en-US" dirty="0" smtClean="0"/>
              <a:t>Exempts from OPRA Home Addresses</a:t>
            </a:r>
          </a:p>
          <a:p>
            <a:pPr lvl="1"/>
            <a:r>
              <a:rPr lang="en-US" dirty="0" smtClean="0"/>
              <a:t>Primary or secondary residence</a:t>
            </a:r>
          </a:p>
          <a:p>
            <a:pPr lvl="1"/>
            <a:r>
              <a:rPr lang="en-US" dirty="0" smtClean="0"/>
              <a:t>Active or formerly active or retired</a:t>
            </a:r>
          </a:p>
          <a:p>
            <a:pPr lvl="2"/>
            <a:r>
              <a:rPr lang="en-US" dirty="0" smtClean="0"/>
              <a:t>Judicial officer</a:t>
            </a:r>
          </a:p>
          <a:p>
            <a:pPr lvl="3"/>
            <a:r>
              <a:rPr lang="en-US" dirty="0" smtClean="0"/>
              <a:t>Any federal, state, county or municipal judge</a:t>
            </a:r>
          </a:p>
          <a:p>
            <a:pPr lvl="3"/>
            <a:r>
              <a:rPr lang="en-US" dirty="0" smtClean="0"/>
              <a:t>Tax court</a:t>
            </a:r>
          </a:p>
          <a:p>
            <a:pPr lvl="3"/>
            <a:r>
              <a:rPr lang="en-US" dirty="0" smtClean="0"/>
              <a:t>Office of Administrative Law Judge</a:t>
            </a:r>
          </a:p>
          <a:p>
            <a:pPr lvl="3"/>
            <a:r>
              <a:rPr lang="en-US" dirty="0" smtClean="0"/>
              <a:t>Division of Workers Compensation Judge</a:t>
            </a:r>
          </a:p>
          <a:p>
            <a:pPr lvl="2"/>
            <a:r>
              <a:rPr lang="en-US" dirty="0" smtClean="0"/>
              <a:t>Prosecutor</a:t>
            </a:r>
          </a:p>
          <a:p>
            <a:pPr lvl="2"/>
            <a:r>
              <a:rPr lang="en-US" dirty="0" smtClean="0"/>
              <a:t>Law enforcement officer</a:t>
            </a:r>
          </a:p>
          <a:p>
            <a:pPr lvl="2"/>
            <a:r>
              <a:rPr lang="en-US" dirty="0" smtClean="0"/>
              <a:t>Includes spouse and children</a:t>
            </a:r>
          </a:p>
          <a:p>
            <a:pPr lvl="2"/>
            <a:endParaRPr lang="en-US" dirty="0" smtClean="0"/>
          </a:p>
          <a:p>
            <a:endParaRPr lang="en-US" dirty="0"/>
          </a:p>
          <a:p>
            <a:endParaRPr lang="en-US" dirty="0" smtClean="0"/>
          </a:p>
          <a:p>
            <a:endParaRPr lang="en-US" dirty="0" smtClean="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dirty="0"/>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0678467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55452" y="5410200"/>
            <a:ext cx="3973948" cy="369332"/>
          </a:xfrm>
          <a:prstGeom prst="rect">
            <a:avLst/>
          </a:prstGeom>
          <a:solidFill>
            <a:schemeClr val="bg1"/>
          </a:solidFill>
        </p:spPr>
        <p:txBody>
          <a:bodyPr wrap="square" rtlCol="0">
            <a:spAutoFit/>
          </a:bodyPr>
          <a:lstStyle/>
          <a:p>
            <a:endParaRPr lang="en-US" dirty="0"/>
          </a:p>
        </p:txBody>
      </p:sp>
      <p:sp>
        <p:nvSpPr>
          <p:cNvPr id="5" name="Subtitle 4"/>
          <p:cNvSpPr>
            <a:spLocks noGrp="1"/>
          </p:cNvSpPr>
          <p:nvPr>
            <p:ph type="subTitle" idx="1"/>
          </p:nvPr>
        </p:nvSpPr>
        <p:spPr>
          <a:xfrm>
            <a:off x="1371600" y="2133600"/>
            <a:ext cx="6400800" cy="3124200"/>
          </a:xfrm>
        </p:spPr>
        <p:txBody>
          <a:bodyPr>
            <a:normAutofit/>
          </a:bodyPr>
          <a:lstStyle/>
          <a:p>
            <a:pPr algn="l"/>
            <a:r>
              <a:rPr lang="en-US" sz="1800" dirty="0" smtClean="0">
                <a:latin typeface="+mj-lt"/>
              </a:rPr>
              <a:t>Contact:</a:t>
            </a:r>
          </a:p>
          <a:p>
            <a:pPr algn="l"/>
            <a:endParaRPr lang="en-US" sz="1000" dirty="0"/>
          </a:p>
          <a:p>
            <a:pPr algn="l"/>
            <a:r>
              <a:rPr lang="en-US" sz="1800" dirty="0" smtClean="0"/>
              <a:t>Lori Buckelew, Assistant Executive Director &amp; Director of Government Affairs</a:t>
            </a:r>
          </a:p>
          <a:p>
            <a:pPr algn="l"/>
            <a:r>
              <a:rPr lang="en-US" sz="1800" dirty="0" smtClean="0"/>
              <a:t>609-695-3481 ext. 112, lbuckelew@njlm.org</a:t>
            </a:r>
            <a:endParaRPr lang="en-US" sz="1800" dirty="0"/>
          </a:p>
        </p:txBody>
      </p:sp>
    </p:spTree>
    <p:extLst>
      <p:ext uri="{BB962C8B-B14F-4D97-AF65-F5344CB8AC3E}">
        <p14:creationId xmlns:p14="http://schemas.microsoft.com/office/powerpoint/2010/main" val="49082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Must redact from record </a:t>
            </a:r>
          </a:p>
          <a:p>
            <a:r>
              <a:rPr lang="en-US" dirty="0" smtClean="0"/>
              <a:t>Cannot knowingly post or publish on the web home addresses of active, formerly active or retired judicial officer, prosecutor or law enforcement officer without their written permission</a:t>
            </a:r>
          </a:p>
          <a:p>
            <a:r>
              <a:rPr lang="en-US" dirty="0"/>
              <a:t>If knowingly…. </a:t>
            </a:r>
            <a:r>
              <a:rPr lang="en-US" dirty="0" smtClean="0"/>
              <a:t>Crime of 4</a:t>
            </a:r>
            <a:r>
              <a:rPr lang="en-US" baseline="30000" dirty="0" smtClean="0"/>
              <a:t>th</a:t>
            </a:r>
            <a:r>
              <a:rPr lang="en-US" dirty="0" smtClean="0"/>
              <a:t> degree</a:t>
            </a:r>
          </a:p>
          <a:p>
            <a:r>
              <a:rPr lang="en-US" dirty="0" smtClean="0"/>
              <a:t>If purposeful violation….Crime of 3</a:t>
            </a:r>
            <a:r>
              <a:rPr lang="en-US" baseline="30000" dirty="0" smtClean="0"/>
              <a:t>rd</a:t>
            </a:r>
            <a:r>
              <a:rPr lang="en-US" dirty="0" smtClean="0"/>
              <a:t> degree</a:t>
            </a:r>
          </a:p>
          <a:p>
            <a:endParaRPr lang="en-US" dirty="0" smtClean="0"/>
          </a:p>
          <a:p>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438699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Person, Business, or Association cannot disclose </a:t>
            </a:r>
          </a:p>
          <a:p>
            <a:r>
              <a:rPr lang="en-US" dirty="0" smtClean="0"/>
              <a:t>Reasonable person would believe that providing that information would expose another to harassment or risk to harm to life or property</a:t>
            </a:r>
          </a:p>
          <a:p>
            <a:r>
              <a:rPr lang="en-US" dirty="0" smtClean="0"/>
              <a:t>Aggrieved person or any other person residing in that household can bring civil action in Superior Court </a:t>
            </a:r>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714077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May request  that the home address or unpublished phone be removed from the web</a:t>
            </a:r>
          </a:p>
          <a:p>
            <a:r>
              <a:rPr lang="en-US" dirty="0" smtClean="0"/>
              <a:t>Also applies to immediate family members</a:t>
            </a:r>
          </a:p>
          <a:p>
            <a:pPr lvl="1"/>
            <a:r>
              <a:rPr lang="en-US" dirty="0" smtClean="0"/>
              <a:t>Spouse</a:t>
            </a:r>
          </a:p>
          <a:p>
            <a:pPr lvl="1"/>
            <a:r>
              <a:rPr lang="en-US" dirty="0" smtClean="0"/>
              <a:t>Children</a:t>
            </a:r>
          </a:p>
          <a:p>
            <a:pPr lvl="1"/>
            <a:r>
              <a:rPr lang="en-US" dirty="0" smtClean="0"/>
              <a:t>Parent</a:t>
            </a:r>
          </a:p>
          <a:p>
            <a:pPr lvl="1"/>
            <a:r>
              <a:rPr lang="en-US" dirty="0" smtClean="0"/>
              <a:t>Any other family related by law or law who resides in the same residence</a:t>
            </a:r>
          </a:p>
          <a:p>
            <a:r>
              <a:rPr lang="en-US" dirty="0" smtClean="0"/>
              <a:t>Written request</a:t>
            </a:r>
          </a:p>
          <a:p>
            <a:r>
              <a:rPr lang="en-US" dirty="0" smtClean="0"/>
              <a:t>Has 72 hours to remove </a:t>
            </a:r>
          </a:p>
          <a:p>
            <a:endParaRPr lang="en-US" dirty="0" smtClean="0"/>
          </a:p>
          <a:p>
            <a:pPr lvl="1"/>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61085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Took effect November 20, 2020</a:t>
            </a:r>
          </a:p>
          <a:p>
            <a:r>
              <a:rPr lang="en-US" dirty="0" smtClean="0"/>
              <a:t>Law Enforcement officer’s provisions take effect 18 months later – May 20, 2022</a:t>
            </a:r>
          </a:p>
          <a:p>
            <a:r>
              <a:rPr lang="en-US" dirty="0" smtClean="0"/>
              <a:t>Administrative actions may be taken in advance </a:t>
            </a:r>
          </a:p>
          <a:p>
            <a:r>
              <a:rPr lang="en-US" dirty="0" smtClean="0"/>
              <a:t>But wait….</a:t>
            </a:r>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3571506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hlinkClick r:id="rId3"/>
              </a:rPr>
              <a:t>P.L. 2021, c 24 </a:t>
            </a:r>
            <a:r>
              <a:rPr lang="en-US" dirty="0" smtClean="0"/>
              <a:t>– signed February 22, 2021 </a:t>
            </a:r>
          </a:p>
          <a:p>
            <a:r>
              <a:rPr lang="en-US" dirty="0" smtClean="0"/>
              <a:t>Changes the effective date of Daniel’s Law to December 10, 2021</a:t>
            </a:r>
          </a:p>
          <a:p>
            <a:r>
              <a:rPr lang="en-US" dirty="0" smtClean="0"/>
              <a:t>Law enforcement provision effect June 10, 2022</a:t>
            </a:r>
          </a:p>
          <a:p>
            <a:r>
              <a:rPr lang="en-US" dirty="0" smtClean="0"/>
              <a:t>Can still request to be removed from web</a:t>
            </a:r>
          </a:p>
          <a:p>
            <a:r>
              <a:rPr lang="en-US" dirty="0" smtClean="0"/>
              <a:t>Effective February 22, 2021 and retroactive to November 20, 2020</a:t>
            </a:r>
            <a:endParaRPr lang="en-US" dirty="0"/>
          </a:p>
        </p:txBody>
      </p:sp>
      <p:sp>
        <p:nvSpPr>
          <p:cNvPr id="4" name="Date Placeholder 3"/>
          <p:cNvSpPr>
            <a:spLocks noGrp="1"/>
          </p:cNvSpPr>
          <p:nvPr>
            <p:ph type="dt" sz="half" idx="10"/>
          </p:nvPr>
        </p:nvSpPr>
        <p:spPr/>
        <p:txBody>
          <a:bodyPr/>
          <a:lstStyle/>
          <a:p>
            <a:fld id="{22EE89A1-561C-433F-8CAA-969C540EB692}" type="datetime2">
              <a:rPr lang="en-US" smtClean="0"/>
              <a:t>Friday, April 29, 2022</a:t>
            </a:fld>
            <a:endParaRPr lang="en-US"/>
          </a:p>
        </p:txBody>
      </p:sp>
      <p:sp>
        <p:nvSpPr>
          <p:cNvPr id="5" name="Footer Placeholder 4"/>
          <p:cNvSpPr>
            <a:spLocks noGrp="1"/>
          </p:cNvSpPr>
          <p:nvPr>
            <p:ph type="ftr" sz="quarter" idx="11"/>
          </p:nvPr>
        </p:nvSpPr>
        <p:spPr/>
        <p:txBody>
          <a:bodyPr/>
          <a:lstStyle/>
          <a:p>
            <a:r>
              <a:rPr lang="en-US" smtClean="0"/>
              <a:t>New Jersey State League of Municipalities</a:t>
            </a:r>
            <a:endParaRPr lang="en-US"/>
          </a:p>
        </p:txBody>
      </p:sp>
    </p:spTree>
    <p:extLst>
      <p:ext uri="{BB962C8B-B14F-4D97-AF65-F5344CB8AC3E}">
        <p14:creationId xmlns:p14="http://schemas.microsoft.com/office/powerpoint/2010/main" val="401892790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Template NJL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JLM">
      <a:majorFont>
        <a:latin typeface="DistrictProW01-Bold"/>
        <a:ea typeface=""/>
        <a:cs typeface=""/>
      </a:majorFont>
      <a:minorFont>
        <a:latin typeface="DistrictProW01-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NJLM</Template>
  <TotalTime>304</TotalTime>
  <Words>2678</Words>
  <Application>Microsoft Office PowerPoint</Application>
  <PresentationFormat>On-screen Show (4:3)</PresentationFormat>
  <Paragraphs>388</Paragraphs>
  <Slides>40</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DistrictProW01-Bold</vt:lpstr>
      <vt:lpstr>DistrictProW01-Book</vt:lpstr>
      <vt:lpstr>PowerPointTemplate NJLM</vt:lpstr>
      <vt:lpstr>“LEGISLATING IN THE AGE OF COVID”</vt:lpstr>
      <vt:lpstr>Agenda</vt:lpstr>
      <vt:lpstr>New Laws</vt:lpstr>
      <vt:lpstr>Daniel’s Law</vt:lpstr>
      <vt:lpstr>PowerPoint Presentation</vt:lpstr>
      <vt:lpstr>PowerPoint Presentation</vt:lpstr>
      <vt:lpstr>PowerPoint Presentation</vt:lpstr>
      <vt:lpstr>PowerPoint Presentation</vt:lpstr>
      <vt:lpstr>PowerPoint Presentation</vt:lpstr>
      <vt:lpstr>Cannabis Legalization</vt:lpstr>
      <vt:lpstr>PowerPoint Presentation</vt:lpstr>
      <vt:lpstr>PowerPoint Presentation</vt:lpstr>
      <vt:lpstr>PowerPoint Presentation</vt:lpstr>
      <vt:lpstr>PowerPoint Presentation</vt:lpstr>
      <vt:lpstr>PowerPoint Presentation</vt:lpstr>
      <vt:lpstr>PowerPoint Presentation</vt:lpstr>
      <vt:lpstr>Expanding Outdoor Dining </vt:lpstr>
      <vt:lpstr>PowerPoint Presentation</vt:lpstr>
      <vt:lpstr>PowerPoint Presentation</vt:lpstr>
      <vt:lpstr>PowerPoint Presentation</vt:lpstr>
      <vt:lpstr>Seasonal Liquor Licenses</vt:lpstr>
      <vt:lpstr>Master Plans</vt:lpstr>
      <vt:lpstr>Pending Legislation</vt:lpstr>
      <vt:lpstr>OEM Coordinator Appointment</vt:lpstr>
      <vt:lpstr>In person early voting period for certain elections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Ballot Drop Boxes</vt:lpstr>
      <vt:lpstr>Prohibition of Police During Elections</vt:lpstr>
      <vt:lpstr>PowerPoint Presentation</vt:lpstr>
      <vt:lpstr>PowerPoint Presentation</vt:lpstr>
      <vt:lpstr>PowerPoint Presentation</vt:lpstr>
      <vt:lpstr>Local Part of PERS</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Taran Samhammer</dc:creator>
  <cp:lastModifiedBy>Lori Buckelew</cp:lastModifiedBy>
  <cp:revision>22</cp:revision>
  <cp:lastPrinted>2021-03-16T12:24:04Z</cp:lastPrinted>
  <dcterms:created xsi:type="dcterms:W3CDTF">2021-02-08T13:09:54Z</dcterms:created>
  <dcterms:modified xsi:type="dcterms:W3CDTF">2022-04-29T15:19:52Z</dcterms:modified>
</cp:coreProperties>
</file>