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4777" r:id="rId4"/>
  </p:sldMasterIdLst>
  <p:notesMasterIdLst>
    <p:notesMasterId r:id="rId6"/>
  </p:notesMasterIdLst>
  <p:handoutMasterIdLst>
    <p:handoutMasterId r:id="rId7"/>
  </p:handoutMasterIdLst>
  <p:sldIdLst>
    <p:sldId id="260" r:id="rId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57" autoAdjust="0"/>
  </p:normalViewPr>
  <p:slideViewPr>
    <p:cSldViewPr snapToGrid="0">
      <p:cViewPr varScale="1">
        <p:scale>
          <a:sx n="114" d="100"/>
          <a:sy n="114" d="100"/>
        </p:scale>
        <p:origin x="276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22C5104-B160-49CA-BBEA-F89DC47F2E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A77B3F-59DC-4CD3-9EDD-457BB0F4ED6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B7AD89C-BB88-48A3-A1C9-D13CF625B286}" type="datetimeFigureOut">
              <a:rPr lang="en-US" smtClean="0"/>
              <a:t>1/19/2024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D14D80-1829-4047-8B70-CA13F85B2A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9C54F4-FD5F-49B3-9277-2EBC1373BA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537205A-E1E8-4792-BFE4-BDA0088545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9826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FD09F21-8F1F-4129-8AEA-7EF5D9ADF331}" type="datetimeFigureOut">
              <a:rPr lang="en-US" smtClean="0"/>
              <a:t>1/19/2024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4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32C31BA-67D8-413F-A5DD-028125073D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085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2C31BA-67D8-413F-A5DD-028125073D1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26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DA077-E4EB-43FF-ACC0-FC945BFDFA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DC1E77-C859-4356-BC4A-229F4DB229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2597D-23EF-4631-BA2D-74325FB5F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noProof="0" smtClean="0"/>
              <a:t>1/19/2024</a:t>
            </a:fld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4E0855-63EA-4561-805A-FA2615D03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AF281-4149-4977-A201-9D7D1C069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513809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D9A55-34A8-488C-AA03-A0BA0B172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307F7D-639D-4568-A908-92CFB436B4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4E67FB-9312-416C-A8F6-1910CCE36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noProof="0" smtClean="0"/>
              <a:t>1/19/2024</a:t>
            </a:fld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DC8B3B-EA09-4190-A9FD-7085F8313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5E072B-B9DD-4047-AAE4-2E36584F9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06980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45AAF3-2A18-424A-A5A3-5928A5140B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79B047-7E68-4E73-AE01-81CBE348E0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0BE4AF-0916-422A-BBF6-5179CD2A5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noProof="0" smtClean="0"/>
              <a:t>1/19/2024</a:t>
            </a:fld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A9D515-8168-4BB0-AB8C-EE2E35B75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61C391-F756-4A27-BD94-521F15718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192134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991EA-3679-4B47-971B-57FB4073E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B8C372-64F6-4113-83A6-441BCA5E9D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630C63-4BD4-4679-ADBD-636787F59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noProof="0" smtClean="0"/>
              <a:t>1/19/2024</a:t>
            </a:fld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37921C-CCB6-4C74-97DB-D2890389C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4E05C4-846F-494B-946E-7E61A0815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14514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20802-9235-4014-869C-EFFA190E5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2ECBB5-6294-45B0-A130-F3AAC81A4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F7BC5-EB1F-4987-A20F-B5BE3E2D7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noProof="0" smtClean="0"/>
              <a:t>1/19/2024</a:t>
            </a:fld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8411E8-ACA3-4FED-84AC-61660EC34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A3F2AE-52C5-4981-A878-06477685B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744650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52798-7779-439C-8DFC-EB6477E29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A1EEC3-64D7-40BC-9D04-441A9DB82C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72FD2B-E25A-4F4E-9B39-DA4059FBC4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8A7199-5F45-4041-ABA7-23FA47211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noProof="0" smtClean="0"/>
              <a:t>1/19/2024</a:t>
            </a:fld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C50343-3F1A-43D9-BDC7-B31099BE1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668BB3-34D9-49DC-99A4-1A1FFCAAA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90878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B7F73-C271-4734-BB4F-F5CFB0B15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802E70-375B-4557-82A0-B680A14029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6C6F81-3A7A-4BC2-997B-F66ADE7905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30515B-EAE8-4B4E-A748-E8A353077C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5CAB7CD-CE66-4061-AC67-2E1B7E3FE5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9FB7C9-C897-49E3-9254-38798DCF2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noProof="0" smtClean="0"/>
              <a:t>1/19/2024</a:t>
            </a:fld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D8BB52-653D-46C9-BBA6-FE6E452B5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666839-3767-4891-AA68-369FC7920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81240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84D1A-2BC1-4487-806B-3FE4A9214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362B6A-582B-445E-8928-3EFA38C50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noProof="0" smtClean="0"/>
              <a:t>1/19/2024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BE4153-DF72-45DF-A3EB-0EC5BB0F0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56E3BB-2BD0-46A2-B452-5E813E79B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8065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78AEA3-B510-489F-9B56-862305223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noProof="0" smtClean="0"/>
              <a:t>1/19/2024</a:t>
            </a:fld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1E88CD-C743-4FCB-8499-C26B8569C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D8C2BD-BEE4-4FA2-A7DA-BCBBD634D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118373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6AE3A-6344-4FC8-A5A0-EB5E0EBC2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D5696A-CEA4-4EA7-8BC0-0025A5C3C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466DCC-BA9D-4F2A-A92C-4391503A05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B4ABE1-7FAD-4741-B7D6-351C62CD8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noProof="0" smtClean="0"/>
              <a:t>1/19/2024</a:t>
            </a:fld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B97D7E-1B24-4B92-B7BB-2D1772AAB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726B71-0EBE-4EC7-AE80-B1F37AF1F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800797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8F982-7467-4074-AE7A-8DC635125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69A5E7-FBB4-424D-869B-C4D4291DBD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5B1594-FE99-4FF0-B644-76C3E7835C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126653-963F-4F5A-B57C-BEAE1D2BE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29172-4BF7-429F-BA25-7E9D1A4215EE}" type="datetimeFigureOut">
              <a:rPr lang="en-US" noProof="0" smtClean="0"/>
              <a:t>1/19/2024</a:t>
            </a:fld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91ACD6-0417-4E33-9BF1-389154196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1CE48A-BC70-4089-A122-7FEB7A064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6EA62-41C5-4F9A-A915-5B0BC739C923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63994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EA8700-6016-4DB0-8D1A-24A66A69F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0F37C0-4D57-4BEF-9721-0F28FE5860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026D8-54AE-4B60-B1AC-487EB2A082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29172-4BF7-429F-BA25-7E9D1A4215EE}" type="datetimeFigureOut">
              <a:rPr lang="en-US" noProof="0" smtClean="0"/>
              <a:t>1/19/2024</a:t>
            </a:fld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9540F6-0854-45BD-9472-24B892C2FD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46D33D-45F2-40A7-B28C-240A70E9D7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6EA62-41C5-4F9A-A915-5B0BC739C923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67712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78" r:id="rId1"/>
    <p:sldLayoutId id="2147484779" r:id="rId2"/>
    <p:sldLayoutId id="2147484780" r:id="rId3"/>
    <p:sldLayoutId id="2147484781" r:id="rId4"/>
    <p:sldLayoutId id="2147484782" r:id="rId5"/>
    <p:sldLayoutId id="2147484783" r:id="rId6"/>
    <p:sldLayoutId id="2147484784" r:id="rId7"/>
    <p:sldLayoutId id="2147484785" r:id="rId8"/>
    <p:sldLayoutId id="2147484786" r:id="rId9"/>
    <p:sldLayoutId id="2147484787" r:id="rId10"/>
    <p:sldLayoutId id="21474847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</a:schemeClr>
            </a:gs>
            <a:gs pos="100000">
              <a:schemeClr val="bg1">
                <a:lumMod val="9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>
            <a:extLst>
              <a:ext uri="{FF2B5EF4-FFF2-40B4-BE49-F238E27FC236}">
                <a16:creationId xmlns:a16="http://schemas.microsoft.com/office/drawing/2014/main" id="{4F99BE8E-1AC9-4D08-9546-F0B4EBD0FC52}"/>
              </a:ext>
            </a:extLst>
          </p:cNvPr>
          <p:cNvSpPr/>
          <p:nvPr/>
        </p:nvSpPr>
        <p:spPr>
          <a:xfrm>
            <a:off x="7996029" y="4650849"/>
            <a:ext cx="1368000" cy="47916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  <a:scene3d>
            <a:camera prst="obliqueTopLeft"/>
            <a:lightRig rig="brightRoom" dir="t"/>
          </a:scene3d>
          <a:sp3d extrusionH="19050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000" tIns="0" rIns="72000" bIns="108000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 dirty="0">
                <a:solidFill>
                  <a:schemeClr val="bg1"/>
                </a:solidFill>
              </a:rPr>
              <a:t>1  MAINTENANCE REPAIRERS</a:t>
            </a:r>
          </a:p>
        </p:txBody>
      </p:sp>
      <p:sp>
        <p:nvSpPr>
          <p:cNvPr id="4" name="Title 3" descr="decorative element"/>
          <p:cNvSpPr>
            <a:spLocks noGrp="1"/>
          </p:cNvSpPr>
          <p:nvPr>
            <p:ph type="title"/>
          </p:nvPr>
        </p:nvSpPr>
        <p:spPr>
          <a:xfrm>
            <a:off x="2119745" y="418765"/>
            <a:ext cx="8450266" cy="480424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				Organization CHART – PRESENT </a:t>
            </a:r>
          </a:p>
        </p:txBody>
      </p:sp>
      <p:sp>
        <p:nvSpPr>
          <p:cNvPr id="74" name="Rectangle 73" descr="decorative element">
            <a:extLst>
              <a:ext uri="{FF2B5EF4-FFF2-40B4-BE49-F238E27FC236}">
                <a16:creationId xmlns:a16="http://schemas.microsoft.com/office/drawing/2014/main" id="{B7966ED9-F744-4C51-AD4E-E4FBE28F0E89}"/>
              </a:ext>
            </a:extLst>
          </p:cNvPr>
          <p:cNvSpPr/>
          <p:nvPr/>
        </p:nvSpPr>
        <p:spPr>
          <a:xfrm>
            <a:off x="1820805" y="6385235"/>
            <a:ext cx="108000" cy="108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  <a:scene3d>
            <a:camera prst="orthographicFront"/>
            <a:lightRig rig="brightRoom" dir="t"/>
          </a:scene3d>
          <a:sp3d extrusionH="12700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5715" rIns="22860" bIns="5715" numCol="1" spcCol="1270" anchor="ctr" anchorCtr="0">
            <a:noAutofit/>
            <a:flatTx/>
          </a:bodyPr>
          <a:lstStyle/>
          <a:p>
            <a:pPr marL="0" lvl="0" indent="0" algn="ctr" defTabSz="400050">
              <a:spcBef>
                <a:spcPct val="0"/>
              </a:spcBef>
              <a:spcAft>
                <a:spcPct val="35000"/>
              </a:spcAft>
              <a:buNone/>
            </a:pPr>
            <a:endParaRPr lang="en-US" sz="700" kern="1200" dirty="0">
              <a:solidFill>
                <a:schemeClr val="bg1"/>
              </a:solidFill>
            </a:endParaRPr>
          </a:p>
        </p:txBody>
      </p:sp>
      <p:sp>
        <p:nvSpPr>
          <p:cNvPr id="77" name="Rectangle 76" descr="decorative element">
            <a:extLst>
              <a:ext uri="{FF2B5EF4-FFF2-40B4-BE49-F238E27FC236}">
                <a16:creationId xmlns:a16="http://schemas.microsoft.com/office/drawing/2014/main" id="{4F529341-8FA5-47B2-9E15-194CDF1D9DDA}"/>
              </a:ext>
            </a:extLst>
          </p:cNvPr>
          <p:cNvSpPr/>
          <p:nvPr/>
        </p:nvSpPr>
        <p:spPr>
          <a:xfrm>
            <a:off x="1192782" y="6385235"/>
            <a:ext cx="108000" cy="10800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/>
          <a:scene3d>
            <a:camera prst="orthographicFront"/>
            <a:lightRig rig="brightRoom" dir="t"/>
          </a:scene3d>
          <a:sp3d extrusionH="12700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5715" rIns="22860" bIns="5715" numCol="1" spcCol="1270" anchor="ctr" anchorCtr="0">
            <a:noAutofit/>
            <a:flatTx/>
          </a:bodyPr>
          <a:lstStyle/>
          <a:p>
            <a:pPr marL="0" lvl="0" indent="0" algn="ctr" defTabSz="400050">
              <a:spcBef>
                <a:spcPct val="0"/>
              </a:spcBef>
              <a:spcAft>
                <a:spcPct val="35000"/>
              </a:spcAft>
              <a:buNone/>
            </a:pPr>
            <a:endParaRPr lang="en-US" sz="700" kern="1200" dirty="0">
              <a:solidFill>
                <a:schemeClr val="bg1"/>
              </a:solidFill>
            </a:endParaRPr>
          </a:p>
        </p:txBody>
      </p:sp>
      <p:sp>
        <p:nvSpPr>
          <p:cNvPr id="78" name="Rectangle 77" descr="decorative element">
            <a:extLst>
              <a:ext uri="{FF2B5EF4-FFF2-40B4-BE49-F238E27FC236}">
                <a16:creationId xmlns:a16="http://schemas.microsoft.com/office/drawing/2014/main" id="{EDFF40B5-1A93-4EDA-B68E-1A9D8E19D605}"/>
              </a:ext>
            </a:extLst>
          </p:cNvPr>
          <p:cNvSpPr/>
          <p:nvPr/>
        </p:nvSpPr>
        <p:spPr>
          <a:xfrm>
            <a:off x="563407" y="6385235"/>
            <a:ext cx="108000" cy="10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/>
            <a:lightRig rig="brightRoom" dir="t"/>
          </a:scene3d>
          <a:sp3d extrusionH="12700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5715" rIns="22860" bIns="5715" numCol="1" spcCol="1270" anchor="ctr" anchorCtr="0">
            <a:noAutofit/>
            <a:flatTx/>
          </a:bodyPr>
          <a:lstStyle/>
          <a:p>
            <a:pPr marL="0" lvl="0" indent="0" algn="ctr" defTabSz="400050">
              <a:spcBef>
                <a:spcPct val="0"/>
              </a:spcBef>
              <a:spcAft>
                <a:spcPct val="35000"/>
              </a:spcAft>
              <a:buNone/>
            </a:pPr>
            <a:endParaRPr lang="en-US" sz="700" kern="1200" dirty="0">
              <a:solidFill>
                <a:schemeClr val="bg1"/>
              </a:solidFill>
            </a:endParaRPr>
          </a:p>
        </p:txBody>
      </p:sp>
      <p:sp>
        <p:nvSpPr>
          <p:cNvPr id="79" name="Rectangle 78" descr="decorative element">
            <a:extLst>
              <a:ext uri="{FF2B5EF4-FFF2-40B4-BE49-F238E27FC236}">
                <a16:creationId xmlns:a16="http://schemas.microsoft.com/office/drawing/2014/main" id="{BA1E13D3-E68D-46A4-A4EA-68F8BB9B8BDA}"/>
              </a:ext>
            </a:extLst>
          </p:cNvPr>
          <p:cNvSpPr/>
          <p:nvPr/>
        </p:nvSpPr>
        <p:spPr>
          <a:xfrm>
            <a:off x="704347" y="6385235"/>
            <a:ext cx="542435" cy="108000"/>
          </a:xfrm>
          <a:prstGeom prst="rect">
            <a:avLst/>
          </a:prstGeom>
          <a:noFill/>
          <a:ln w="3175">
            <a:noFill/>
          </a:ln>
          <a:effectLst/>
          <a:scene3d>
            <a:camera prst="orthographicFront"/>
            <a:lightRig rig="soft" dir="t"/>
          </a:scene3d>
          <a:sp3d extrusionH="127000" prstMaterial="matte">
            <a:contourClr>
              <a:schemeClr val="tx1">
                <a:lumMod val="50000"/>
                <a:lumOff val="50000"/>
              </a:scheme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715" tIns="0" rIns="5715" bIns="0" numCol="1" spcCol="1270" anchor="ctr" anchorCtr="0">
            <a:noAutofit/>
            <a:flatTx/>
          </a:bodyPr>
          <a:lstStyle/>
          <a:p>
            <a:pPr defTabSz="400050">
              <a:spcBef>
                <a:spcPct val="0"/>
              </a:spcBef>
              <a:spcAft>
                <a:spcPct val="35000"/>
              </a:spcAft>
            </a:pP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80" name="Rectangle 79" descr="decorative element">
            <a:extLst>
              <a:ext uri="{FF2B5EF4-FFF2-40B4-BE49-F238E27FC236}">
                <a16:creationId xmlns:a16="http://schemas.microsoft.com/office/drawing/2014/main" id="{DBD7CA8D-3635-4C1A-A9A1-D1053B519FF7}"/>
              </a:ext>
            </a:extLst>
          </p:cNvPr>
          <p:cNvSpPr/>
          <p:nvPr/>
        </p:nvSpPr>
        <p:spPr>
          <a:xfrm>
            <a:off x="1335533" y="6385235"/>
            <a:ext cx="486599" cy="108000"/>
          </a:xfrm>
          <a:prstGeom prst="rect">
            <a:avLst/>
          </a:prstGeom>
          <a:noFill/>
          <a:ln w="3175">
            <a:noFill/>
          </a:ln>
          <a:effectLst/>
          <a:scene3d>
            <a:camera prst="orthographicFront"/>
            <a:lightRig rig="soft" dir="t"/>
          </a:scene3d>
          <a:sp3d extrusionH="127000" prstMaterial="matte">
            <a:contourClr>
              <a:schemeClr val="tx1">
                <a:lumMod val="50000"/>
                <a:lumOff val="50000"/>
              </a:scheme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715" tIns="0" rIns="5715" bIns="0" numCol="1" spcCol="1270" anchor="ctr" anchorCtr="0">
            <a:noAutofit/>
            <a:flatTx/>
          </a:bodyPr>
          <a:lstStyle/>
          <a:p>
            <a:pPr defTabSz="400050">
              <a:spcBef>
                <a:spcPct val="0"/>
              </a:spcBef>
              <a:spcAft>
                <a:spcPct val="35000"/>
              </a:spcAft>
            </a:pP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81" name="Rectangle 80" descr="decorative element">
            <a:extLst>
              <a:ext uri="{FF2B5EF4-FFF2-40B4-BE49-F238E27FC236}">
                <a16:creationId xmlns:a16="http://schemas.microsoft.com/office/drawing/2014/main" id="{3A779433-1A34-4B86-ADEE-BBB2F01C2FDA}"/>
              </a:ext>
            </a:extLst>
          </p:cNvPr>
          <p:cNvSpPr/>
          <p:nvPr/>
        </p:nvSpPr>
        <p:spPr>
          <a:xfrm>
            <a:off x="1978420" y="6385235"/>
            <a:ext cx="629350" cy="108000"/>
          </a:xfrm>
          <a:prstGeom prst="rect">
            <a:avLst/>
          </a:prstGeom>
          <a:noFill/>
          <a:ln w="3175">
            <a:noFill/>
          </a:ln>
          <a:effectLst/>
          <a:scene3d>
            <a:camera prst="orthographicFront"/>
            <a:lightRig rig="soft" dir="t"/>
          </a:scene3d>
          <a:sp3d extrusionH="127000" prstMaterial="matte">
            <a:contourClr>
              <a:schemeClr val="tx1">
                <a:lumMod val="50000"/>
                <a:lumOff val="50000"/>
              </a:scheme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715" tIns="0" rIns="5715" bIns="0" numCol="1" spcCol="1270" anchor="ctr" anchorCtr="0">
            <a:noAutofit/>
            <a:flatTx/>
          </a:bodyPr>
          <a:lstStyle/>
          <a:p>
            <a:pPr defTabSz="400050">
              <a:spcBef>
                <a:spcPct val="0"/>
              </a:spcBef>
              <a:spcAft>
                <a:spcPct val="35000"/>
              </a:spcAft>
            </a:pPr>
            <a:endParaRPr lang="en-US" sz="700" dirty="0">
              <a:solidFill>
                <a:schemeClr val="tx1"/>
              </a:solidFill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B70B1D5-F5F8-429D-818A-E1CFA491E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810778" y="2978989"/>
            <a:ext cx="1386596" cy="655539"/>
            <a:chOff x="2810778" y="2978989"/>
            <a:chExt cx="1386596" cy="655539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6964EBE-33D8-40BB-B16A-3066802FB416}"/>
                </a:ext>
              </a:extLst>
            </p:cNvPr>
            <p:cNvSpPr/>
            <p:nvPr/>
          </p:nvSpPr>
          <p:spPr>
            <a:xfrm>
              <a:off x="2810778" y="2978989"/>
              <a:ext cx="1368000" cy="620583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5400000" scaled="0"/>
            </a:gra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br>
                <a:rPr lang="en-US" sz="900" dirty="0">
                  <a:solidFill>
                    <a:prstClr val="black"/>
                  </a:solidFill>
                </a:rPr>
              </a:br>
              <a:r>
                <a:rPr lang="en-US" sz="900" dirty="0">
                  <a:solidFill>
                    <a:prstClr val="black"/>
                  </a:solidFill>
                </a:rPr>
                <a:t>DIRECTOR OF PROPERTY MANAGEMENT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DCCA4BC2-1846-46B3-9533-96FEFE089BA1}"/>
                </a:ext>
              </a:extLst>
            </p:cNvPr>
            <p:cNvSpPr/>
            <p:nvPr/>
          </p:nvSpPr>
          <p:spPr>
            <a:xfrm>
              <a:off x="2829374" y="3526528"/>
              <a:ext cx="1368000" cy="10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glow rad="254000">
                <a:schemeClr val="accent1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9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86A6D505-4CAD-4827-A8B4-1F7AC0D80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409292" y="3098524"/>
            <a:ext cx="1389615" cy="673376"/>
            <a:chOff x="6277476" y="3090121"/>
            <a:chExt cx="1389615" cy="54440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680BFC0-C377-43B7-B23F-4331CD268525}"/>
                </a:ext>
              </a:extLst>
            </p:cNvPr>
            <p:cNvSpPr/>
            <p:nvPr/>
          </p:nvSpPr>
          <p:spPr>
            <a:xfrm>
              <a:off x="6277476" y="3090121"/>
              <a:ext cx="1368000" cy="509451"/>
            </a:xfrm>
            <a:prstGeom prst="rect">
              <a:avLst/>
            </a:prstGeom>
            <a:solidFill>
              <a:schemeClr val="bg1"/>
            </a:solidFill>
            <a:ln w="3175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0" tIns="5715" rIns="72000" bIns="54011" numCol="1" spcCol="127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900" dirty="0">
                  <a:solidFill>
                    <a:schemeClr val="tx1"/>
                  </a:solidFill>
                </a:rPr>
                <a:t>HOUSING CHOICE VOUCHER  AND COC DIRECTOR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69AD1D87-4B90-4FEC-8865-92DD51544D7D}"/>
                </a:ext>
              </a:extLst>
            </p:cNvPr>
            <p:cNvSpPr/>
            <p:nvPr/>
          </p:nvSpPr>
          <p:spPr>
            <a:xfrm>
              <a:off x="6299091" y="3526528"/>
              <a:ext cx="1368000" cy="10800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  <a:effectLst>
              <a:glow rad="254000">
                <a:schemeClr val="accent6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5715" rIns="72000" bIns="5715" numCol="1" spcCol="127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9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04579025-F527-4A55-A6B5-338B383A1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45148" y="3968902"/>
            <a:ext cx="1539517" cy="621971"/>
            <a:chOff x="6277476" y="4051495"/>
            <a:chExt cx="1386440" cy="498158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C272C496-4A46-4123-A5F8-40592F71F89A}"/>
                </a:ext>
              </a:extLst>
            </p:cNvPr>
            <p:cNvSpPr/>
            <p:nvPr/>
          </p:nvSpPr>
          <p:spPr>
            <a:xfrm>
              <a:off x="6277476" y="4051495"/>
              <a:ext cx="1368000" cy="47916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900" dirty="0">
                  <a:solidFill>
                    <a:schemeClr val="bg1"/>
                  </a:solidFill>
                </a:rPr>
                <a:t>HOUSING CHOICE VOUCHER AND FOOD COORDINATOR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C0583B2E-1A07-48B4-8107-B43A7385C451}"/>
                </a:ext>
              </a:extLst>
            </p:cNvPr>
            <p:cNvSpPr/>
            <p:nvPr/>
          </p:nvSpPr>
          <p:spPr>
            <a:xfrm>
              <a:off x="6295916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FDBD7287-E572-4289-A072-B39B574151C1}"/>
              </a:ext>
            </a:extLst>
          </p:cNvPr>
          <p:cNvSpPr/>
          <p:nvPr/>
        </p:nvSpPr>
        <p:spPr>
          <a:xfrm>
            <a:off x="8010825" y="3090121"/>
            <a:ext cx="1368000" cy="509451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3175">
            <a:solidFill>
              <a:schemeClr val="bg1">
                <a:lumMod val="85000"/>
              </a:schemeClr>
            </a:solidFill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schemeClr val="tx1">
                <a:lumMod val="50000"/>
                <a:lumOff val="50000"/>
              </a:scheme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00" tIns="5715" rIns="72000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 dirty="0">
                <a:solidFill>
                  <a:schemeClr val="tx1"/>
                </a:solidFill>
              </a:rPr>
              <a:t>DIRECTOR OF MAINTENANCE</a:t>
            </a:r>
          </a:p>
        </p:txBody>
      </p: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95741A74-6DB1-40BD-9452-1999AAD480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996029" y="4051495"/>
            <a:ext cx="1386733" cy="498158"/>
            <a:chOff x="7996029" y="4051495"/>
            <a:chExt cx="1386733" cy="498158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FF9EF12D-D119-41E7-90F8-A9AB35D26DCB}"/>
                </a:ext>
              </a:extLst>
            </p:cNvPr>
            <p:cNvSpPr/>
            <p:nvPr/>
          </p:nvSpPr>
          <p:spPr>
            <a:xfrm>
              <a:off x="7996029" y="4051495"/>
              <a:ext cx="1368000" cy="479160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  <a:effectLst/>
            <a:scene3d>
              <a:camera prst="obliqueTopLeft"/>
              <a:lightRig rig="brightRoom" dir="t"/>
            </a:scene3d>
            <a:sp3d extrusionH="190500"/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000" tIns="0" rIns="72000" bIns="108000" numCol="1" spcCol="127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900" dirty="0">
                  <a:solidFill>
                    <a:schemeClr val="bg1"/>
                  </a:solidFill>
                </a:rPr>
                <a:t>1 BUILDING AND GROUNDS MANAGER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5581420-027B-4CC3-91B9-A4B8D2A8A4AA}"/>
                </a:ext>
              </a:extLst>
            </p:cNvPr>
            <p:cNvSpPr/>
            <p:nvPr/>
          </p:nvSpPr>
          <p:spPr>
            <a:xfrm>
              <a:off x="8014762" y="4441653"/>
              <a:ext cx="1368000" cy="108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 cap="rnd" cmpd="sng" algn="ctr">
              <a:noFill/>
              <a:prstDash val="solid"/>
            </a:ln>
            <a:effectLst/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900" dirty="0">
                <a:solidFill>
                  <a:schemeClr val="bg1"/>
                </a:solidFill>
              </a:endParaRPr>
            </a:p>
          </p:txBody>
        </p:sp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8D3BF366-C6D6-4588-8DC7-E9D4BF741B5D}"/>
              </a:ext>
            </a:extLst>
          </p:cNvPr>
          <p:cNvSpPr/>
          <p:nvPr/>
        </p:nvSpPr>
        <p:spPr>
          <a:xfrm>
            <a:off x="3733479" y="2003075"/>
            <a:ext cx="1368000" cy="509451"/>
          </a:xfrm>
          <a:prstGeom prst="rect">
            <a:avLst/>
          </a:prstGeom>
          <a:solidFill>
            <a:schemeClr val="bg1"/>
          </a:solidFill>
          <a:ln w="12700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 dirty="0">
                <a:solidFill>
                  <a:schemeClr val="tx1"/>
                </a:solidFill>
              </a:rPr>
              <a:t>ADMINISTRATIVE PERSONNEL MANAGER </a:t>
            </a:r>
          </a:p>
        </p:txBody>
      </p:sp>
      <p:cxnSp>
        <p:nvCxnSpPr>
          <p:cNvPr id="3" name="Straight Connector 2" descr="decorative element">
            <a:extLst>
              <a:ext uri="{FF2B5EF4-FFF2-40B4-BE49-F238E27FC236}">
                <a16:creationId xmlns:a16="http://schemas.microsoft.com/office/drawing/2014/main" id="{68933B52-AACC-4940-ABC7-FC6FC0BD52F4}"/>
              </a:ext>
            </a:extLst>
          </p:cNvPr>
          <p:cNvCxnSpPr/>
          <p:nvPr/>
        </p:nvCxnSpPr>
        <p:spPr>
          <a:xfrm>
            <a:off x="1763598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 descr="decorative element">
            <a:extLst>
              <a:ext uri="{FF2B5EF4-FFF2-40B4-BE49-F238E27FC236}">
                <a16:creationId xmlns:a16="http://schemas.microsoft.com/office/drawing/2014/main" id="{6B7B494C-8888-457E-82D1-32EE6B401023}"/>
              </a:ext>
            </a:extLst>
          </p:cNvPr>
          <p:cNvCxnSpPr/>
          <p:nvPr/>
        </p:nvCxnSpPr>
        <p:spPr>
          <a:xfrm>
            <a:off x="3496536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 descr="decorative element">
            <a:extLst>
              <a:ext uri="{FF2B5EF4-FFF2-40B4-BE49-F238E27FC236}">
                <a16:creationId xmlns:a16="http://schemas.microsoft.com/office/drawing/2014/main" id="{215A627E-A616-4B35-A822-BCD857D053E8}"/>
              </a:ext>
            </a:extLst>
          </p:cNvPr>
          <p:cNvCxnSpPr/>
          <p:nvPr/>
        </p:nvCxnSpPr>
        <p:spPr>
          <a:xfrm>
            <a:off x="5229474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 descr="decorative element">
            <a:extLst>
              <a:ext uri="{FF2B5EF4-FFF2-40B4-BE49-F238E27FC236}">
                <a16:creationId xmlns:a16="http://schemas.microsoft.com/office/drawing/2014/main" id="{338A3F58-952C-4C6C-BE73-668B41F8708D}"/>
              </a:ext>
            </a:extLst>
          </p:cNvPr>
          <p:cNvCxnSpPr/>
          <p:nvPr/>
        </p:nvCxnSpPr>
        <p:spPr>
          <a:xfrm>
            <a:off x="6962412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 descr="decorative element">
            <a:extLst>
              <a:ext uri="{FF2B5EF4-FFF2-40B4-BE49-F238E27FC236}">
                <a16:creationId xmlns:a16="http://schemas.microsoft.com/office/drawing/2014/main" id="{499176F8-BEEF-4A37-97C9-A7E8592211E9}"/>
              </a:ext>
            </a:extLst>
          </p:cNvPr>
          <p:cNvCxnSpPr/>
          <p:nvPr/>
        </p:nvCxnSpPr>
        <p:spPr>
          <a:xfrm>
            <a:off x="8695350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 descr="decorative element">
            <a:extLst>
              <a:ext uri="{FF2B5EF4-FFF2-40B4-BE49-F238E27FC236}">
                <a16:creationId xmlns:a16="http://schemas.microsoft.com/office/drawing/2014/main" id="{E0A5E395-38A3-4ED8-A1C1-7892BF5B1BE1}"/>
              </a:ext>
            </a:extLst>
          </p:cNvPr>
          <p:cNvCxnSpPr/>
          <p:nvPr/>
        </p:nvCxnSpPr>
        <p:spPr>
          <a:xfrm>
            <a:off x="10428290" y="3661058"/>
            <a:ext cx="0" cy="307844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 descr="decorative element">
            <a:extLst>
              <a:ext uri="{FF2B5EF4-FFF2-40B4-BE49-F238E27FC236}">
                <a16:creationId xmlns:a16="http://schemas.microsoft.com/office/drawing/2014/main" id="{FE3B97CC-2A6D-4550-83BF-6DBCDB836162}"/>
              </a:ext>
            </a:extLst>
          </p:cNvPr>
          <p:cNvSpPr/>
          <p:nvPr/>
        </p:nvSpPr>
        <p:spPr>
          <a:xfrm>
            <a:off x="1706391" y="2978990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4" name="Oval 93" descr="decorative element">
            <a:extLst>
              <a:ext uri="{FF2B5EF4-FFF2-40B4-BE49-F238E27FC236}">
                <a16:creationId xmlns:a16="http://schemas.microsoft.com/office/drawing/2014/main" id="{BC24AD9F-130E-4ECB-9C70-2B3233EBF4A4}"/>
              </a:ext>
            </a:extLst>
          </p:cNvPr>
          <p:cNvSpPr/>
          <p:nvPr/>
        </p:nvSpPr>
        <p:spPr>
          <a:xfrm>
            <a:off x="10371083" y="2978990"/>
            <a:ext cx="114414" cy="8596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FA215D57-115E-4EA6-82EB-CB2CD22D42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016000" y="1082323"/>
            <a:ext cx="2160000" cy="511431"/>
            <a:chOff x="5016000" y="1040449"/>
            <a:chExt cx="2160000" cy="511431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12543CF-3BD4-40B0-BB18-006DCC4331CA}"/>
                </a:ext>
              </a:extLst>
            </p:cNvPr>
            <p:cNvSpPr/>
            <p:nvPr/>
          </p:nvSpPr>
          <p:spPr>
            <a:xfrm>
              <a:off x="5016000" y="1040449"/>
              <a:ext cx="2160000" cy="509451"/>
            </a:xfrm>
            <a:prstGeom prst="rect">
              <a:avLst/>
            </a:prstGeom>
            <a:solidFill>
              <a:schemeClr val="bg1"/>
            </a:solidFill>
            <a:ln w="12700" cap="rnd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  <a:scene3d>
              <a:camera prst="obliqueTopLeft"/>
              <a:lightRig rig="soft" dir="t"/>
            </a:scene3d>
            <a:sp3d extrusionH="190500" prstMaterial="matte">
              <a:contourClr>
                <a:prstClr val="black">
                  <a:lumMod val="50000"/>
                  <a:lumOff val="50000"/>
                </a:prstClr>
              </a:contourClr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" tIns="5715" rIns="5715" bIns="54011" numCol="1" spcCol="1270" anchor="ctr" anchorCtr="0">
              <a:noAutofit/>
              <a:flatTx/>
            </a:bodyPr>
            <a:lstStyle/>
            <a:p>
              <a:pPr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900" dirty="0">
                  <a:solidFill>
                    <a:schemeClr val="tx1"/>
                  </a:solidFill>
                </a:rPr>
                <a:t>EXECUTIVE DIRECTOR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B9E0DDC-7979-4C1E-B741-9FACE317EF1B}"/>
                </a:ext>
              </a:extLst>
            </p:cNvPr>
            <p:cNvSpPr/>
            <p:nvPr/>
          </p:nvSpPr>
          <p:spPr>
            <a:xfrm>
              <a:off x="5016000" y="1443880"/>
              <a:ext cx="2160000" cy="108000"/>
            </a:xfrm>
            <a:prstGeom prst="rect">
              <a:avLst/>
            </a:prstGeom>
            <a:solidFill>
              <a:schemeClr val="tx2"/>
            </a:solidFill>
            <a:ln w="19050" cap="rnd" cmpd="sng" algn="ctr">
              <a:noFill/>
              <a:prstDash val="solid"/>
            </a:ln>
            <a:effectLst>
              <a:glow rad="254000">
                <a:schemeClr val="accent2">
                  <a:satMod val="175000"/>
                  <a:alpha val="10000"/>
                </a:schemeClr>
              </a:glow>
            </a:effectLst>
            <a:scene3d>
              <a:camera prst="obliqueTopLeft"/>
              <a:lightRig rig="brightRoom" dir="t"/>
            </a:scene3d>
            <a:sp3d extrusionH="88900"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5715" rIns="22860" bIns="5715" numCol="1" spcCol="1270" anchor="ctr" anchorCtr="0">
              <a:noAutofit/>
              <a:flatTx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900" kern="1200" dirty="0">
                <a:solidFill>
                  <a:schemeClr val="bg1"/>
                </a:solidFill>
                <a:ea typeface="+mn-ea"/>
                <a:cs typeface="+mn-cs"/>
              </a:endParaRPr>
            </a:p>
          </p:txBody>
        </p:sp>
      </p:grpSp>
      <p:sp>
        <p:nvSpPr>
          <p:cNvPr id="95" name="Oval 94">
            <a:extLst>
              <a:ext uri="{FF2B5EF4-FFF2-40B4-BE49-F238E27FC236}">
                <a16:creationId xmlns:a16="http://schemas.microsoft.com/office/drawing/2014/main" id="{F63E54AC-1CB7-43BF-B0A4-82DE6FEB16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53020" y="1549900"/>
            <a:ext cx="85961" cy="85961"/>
          </a:xfrm>
          <a:prstGeom prst="ellipse">
            <a:avLst/>
          </a:prstGeom>
          <a:noFill/>
          <a:ln>
            <a:noFill/>
          </a:ln>
          <a:scene3d>
            <a:camera prst="obliqueTop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" name="Connector: Elbow 6" descr="decorative element">
            <a:extLst>
              <a:ext uri="{FF2B5EF4-FFF2-40B4-BE49-F238E27FC236}">
                <a16:creationId xmlns:a16="http://schemas.microsoft.com/office/drawing/2014/main" id="{1C54223A-2F2C-4434-A30B-92D8CEE93CF0}"/>
              </a:ext>
            </a:extLst>
          </p:cNvPr>
          <p:cNvCxnSpPr>
            <a:cxnSpLocks/>
            <a:stCxn id="95" idx="4"/>
            <a:endCxn id="5" idx="0"/>
          </p:cNvCxnSpPr>
          <p:nvPr/>
        </p:nvCxnSpPr>
        <p:spPr>
          <a:xfrm rot="5400000">
            <a:off x="3258236" y="141224"/>
            <a:ext cx="1343129" cy="4332403"/>
          </a:xfrm>
          <a:prstGeom prst="bentConnector3">
            <a:avLst>
              <a:gd name="adj1" fmla="val 88295"/>
            </a:avLst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nector: Elbow 95" descr="decorative element">
            <a:extLst>
              <a:ext uri="{FF2B5EF4-FFF2-40B4-BE49-F238E27FC236}">
                <a16:creationId xmlns:a16="http://schemas.microsoft.com/office/drawing/2014/main" id="{185DC171-E6CD-4880-8EF4-7E0DB7F6C2B2}"/>
              </a:ext>
            </a:extLst>
          </p:cNvPr>
          <p:cNvCxnSpPr>
            <a:cxnSpLocks/>
            <a:stCxn id="95" idx="4"/>
            <a:endCxn id="94" idx="0"/>
          </p:cNvCxnSpPr>
          <p:nvPr/>
        </p:nvCxnSpPr>
        <p:spPr>
          <a:xfrm rot="16200000" flipH="1">
            <a:off x="7590581" y="141280"/>
            <a:ext cx="1343129" cy="4332289"/>
          </a:xfrm>
          <a:prstGeom prst="bentConnector3">
            <a:avLst>
              <a:gd name="adj1" fmla="val 88295"/>
            </a:avLst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 descr="decorative element">
            <a:extLst>
              <a:ext uri="{FF2B5EF4-FFF2-40B4-BE49-F238E27FC236}">
                <a16:creationId xmlns:a16="http://schemas.microsoft.com/office/drawing/2014/main" id="{B5956150-D730-4D39-8E56-5123DA7B1791}"/>
              </a:ext>
            </a:extLst>
          </p:cNvPr>
          <p:cNvCxnSpPr>
            <a:cxnSpLocks/>
          </p:cNvCxnSpPr>
          <p:nvPr/>
        </p:nvCxnSpPr>
        <p:spPr>
          <a:xfrm>
            <a:off x="3530861" y="2835558"/>
            <a:ext cx="0" cy="143431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 descr="decorative element">
            <a:extLst>
              <a:ext uri="{FF2B5EF4-FFF2-40B4-BE49-F238E27FC236}">
                <a16:creationId xmlns:a16="http://schemas.microsoft.com/office/drawing/2014/main" id="{DFAFA2FD-B58C-4CB3-83BF-D7037A44C5EA}"/>
              </a:ext>
            </a:extLst>
          </p:cNvPr>
          <p:cNvCxnSpPr>
            <a:cxnSpLocks/>
            <a:endCxn id="36" idx="0"/>
          </p:cNvCxnSpPr>
          <p:nvPr/>
        </p:nvCxnSpPr>
        <p:spPr>
          <a:xfrm>
            <a:off x="6090405" y="2771589"/>
            <a:ext cx="2887" cy="326935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 descr="decorative element">
            <a:extLst>
              <a:ext uri="{FF2B5EF4-FFF2-40B4-BE49-F238E27FC236}">
                <a16:creationId xmlns:a16="http://schemas.microsoft.com/office/drawing/2014/main" id="{92CA40FF-E75F-4233-A382-4E9DE1FACF8D}"/>
              </a:ext>
            </a:extLst>
          </p:cNvPr>
          <p:cNvCxnSpPr>
            <a:cxnSpLocks/>
          </p:cNvCxnSpPr>
          <p:nvPr/>
        </p:nvCxnSpPr>
        <p:spPr>
          <a:xfrm>
            <a:off x="8661029" y="2835558"/>
            <a:ext cx="0" cy="143431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 descr="decorative element">
            <a:extLst>
              <a:ext uri="{FF2B5EF4-FFF2-40B4-BE49-F238E27FC236}">
                <a16:creationId xmlns:a16="http://schemas.microsoft.com/office/drawing/2014/main" id="{E8574014-9F7A-4AC9-82C3-EE7EF06CAFFE}"/>
              </a:ext>
            </a:extLst>
          </p:cNvPr>
          <p:cNvCxnSpPr>
            <a:cxnSpLocks/>
          </p:cNvCxnSpPr>
          <p:nvPr/>
        </p:nvCxnSpPr>
        <p:spPr>
          <a:xfrm flipH="1">
            <a:off x="5101479" y="2257800"/>
            <a:ext cx="994521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olid"/>
            <a:headEnd type="none" w="sm" len="sm"/>
            <a:tailEnd type="none" w="sm" len="sm"/>
          </a:ln>
          <a:scene3d>
            <a:camera prst="obliqueTopLef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3E17FD65-7649-430C-B930-69DE262ED3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963" y="125493"/>
            <a:ext cx="2427018" cy="1875423"/>
          </a:xfrm>
          <a:prstGeom prst="rect">
            <a:avLst/>
          </a:prstGeom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id="{4E18F74A-10A5-4F00-B35B-646E9343D6C6}"/>
              </a:ext>
            </a:extLst>
          </p:cNvPr>
          <p:cNvSpPr/>
          <p:nvPr/>
        </p:nvSpPr>
        <p:spPr>
          <a:xfrm>
            <a:off x="6699671" y="1978984"/>
            <a:ext cx="1368000" cy="509451"/>
          </a:xfrm>
          <a:prstGeom prst="rect">
            <a:avLst/>
          </a:prstGeom>
          <a:solidFill>
            <a:schemeClr val="bg1"/>
          </a:solidFill>
          <a:ln w="12700" cap="rnd" cmpd="sng" algn="ctr">
            <a:solidFill>
              <a:schemeClr val="bg1">
                <a:lumMod val="85000"/>
              </a:schemeClr>
            </a:solidFill>
            <a:prstDash val="solid"/>
          </a:ln>
          <a:effectLst/>
          <a:scene3d>
            <a:camera prst="obliqueTopLeft"/>
            <a:lightRig rig="soft" dir="t"/>
          </a:scene3d>
          <a:sp3d extrusionH="190500" prstMaterial="matte">
            <a:contourClr>
              <a:prstClr val="black">
                <a:lumMod val="50000"/>
                <a:lumOff val="50000"/>
              </a:prstClr>
            </a:contourClr>
          </a:sp3d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900" dirty="0">
                <a:solidFill>
                  <a:schemeClr val="tx1"/>
                </a:solidFill>
              </a:rPr>
              <a:t>EXECUTIVE ASSISTANT TO THE EXECUTIVE DIRECTOR 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0E00A2C-220B-447A-81CB-FA514256BF2A}"/>
              </a:ext>
            </a:extLst>
          </p:cNvPr>
          <p:cNvCxnSpPr>
            <a:cxnSpLocks/>
            <a:endCxn id="60" idx="1"/>
          </p:cNvCxnSpPr>
          <p:nvPr/>
        </p:nvCxnSpPr>
        <p:spPr>
          <a:xfrm>
            <a:off x="6153210" y="2233710"/>
            <a:ext cx="5464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39487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C2AD4FE-5267-4953-9D66-004581AED1F0}">
  <ds:schemaRefs>
    <ds:schemaRef ds:uri="http://www.w3.org/XML/1998/namespace"/>
    <ds:schemaRef ds:uri="71af3243-3dd4-4a8d-8c0d-dd76da1f02a5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16c05727-aa75-4e4a-9b5f-8a80a1165891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082A0F6-5C05-4A60-9DD8-B772877A4F8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40DE65C-3715-41A1-996C-103EA7902D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48</Words>
  <Application>Microsoft Office PowerPoint</Application>
  <PresentationFormat>Widescreen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    Organization CHART – PRESENT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2019-05-20T16:10:16Z</dcterms:created>
  <dcterms:modified xsi:type="dcterms:W3CDTF">2024-01-19T17:13:35Z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